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500" r:id="rId2"/>
    <p:sldId id="498" r:id="rId3"/>
    <p:sldId id="529" r:id="rId4"/>
    <p:sldId id="414" r:id="rId5"/>
    <p:sldId id="266" r:id="rId6"/>
    <p:sldId id="412" r:id="rId7"/>
    <p:sldId id="502" r:id="rId8"/>
    <p:sldId id="437" r:id="rId9"/>
    <p:sldId id="506" r:id="rId10"/>
    <p:sldId id="507" r:id="rId11"/>
    <p:sldId id="462" r:id="rId12"/>
    <p:sldId id="409" r:id="rId13"/>
    <p:sldId id="410" r:id="rId14"/>
    <p:sldId id="408" r:id="rId15"/>
    <p:sldId id="451" r:id="rId16"/>
    <p:sldId id="447" r:id="rId17"/>
    <p:sldId id="446" r:id="rId18"/>
    <p:sldId id="448" r:id="rId19"/>
    <p:sldId id="405" r:id="rId20"/>
    <p:sldId id="449" r:id="rId21"/>
    <p:sldId id="407" r:id="rId22"/>
    <p:sldId id="464" r:id="rId23"/>
    <p:sldId id="465"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2" r:id="rId37"/>
    <p:sldId id="524" r:id="rId38"/>
    <p:sldId id="525" r:id="rId39"/>
    <p:sldId id="526" r:id="rId40"/>
    <p:sldId id="523" r:id="rId41"/>
    <p:sldId id="527" r:id="rId42"/>
    <p:sldId id="528" r:id="rId43"/>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y DeGabriele Williams" initials="SDW"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74343" autoAdjust="0"/>
  </p:normalViewPr>
  <p:slideViewPr>
    <p:cSldViewPr snapToGrid="0" snapToObjects="1">
      <p:cViewPr varScale="1">
        <p:scale>
          <a:sx n="64" d="100"/>
          <a:sy n="64" d="100"/>
        </p:scale>
        <p:origin x="-148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1F15DB9B-17D5-AD46-8F9F-904979F14F54}" type="datetimeFigureOut">
              <a:rPr lang="en-US" smtClean="0"/>
              <a:pPr/>
              <a:t>3/24/2016</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7B9B216-2951-5F48-8FA0-F38B3AD21D52}" type="slidenum">
              <a:rPr lang="en-US" smtClean="0"/>
              <a:pPr/>
              <a:t>‹#›</a:t>
            </a:fld>
            <a:endParaRPr lang="en-US" dirty="0"/>
          </a:p>
        </p:txBody>
      </p:sp>
    </p:spTree>
    <p:extLst>
      <p:ext uri="{BB962C8B-B14F-4D97-AF65-F5344CB8AC3E}">
        <p14:creationId xmlns:p14="http://schemas.microsoft.com/office/powerpoint/2010/main" val="1764365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C6AD0089-645F-0D41-BBEC-D177C1467E1F}" type="datetimeFigureOut">
              <a:rPr lang="en-US" smtClean="0"/>
              <a:pPr/>
              <a:t>3/24/2016</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5EE62C11-503B-474C-9614-070A535169E3}" type="slidenum">
              <a:rPr lang="en-US" smtClean="0"/>
              <a:pPr/>
              <a:t>‹#›</a:t>
            </a:fld>
            <a:endParaRPr lang="en-US" dirty="0"/>
          </a:p>
        </p:txBody>
      </p:sp>
    </p:spTree>
    <p:extLst>
      <p:ext uri="{BB962C8B-B14F-4D97-AF65-F5344CB8AC3E}">
        <p14:creationId xmlns:p14="http://schemas.microsoft.com/office/powerpoint/2010/main" val="2635287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DOE administered the Better Buildings Neighborhood Program to support programs promoting whole building energy upgrades.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BBNP distributed a total of $508 million to support efforts in hundreds of communities served by 41 grantees. DOE awarded funding of $1.4 million to $40 million per grantee.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Leading communities used innovation and investment in energy efficiency to expand the home performance industry</a:t>
            </a:r>
            <a:r>
              <a:rPr lang="en-US" sz="1200" b="0" i="0" kern="1200" baseline="0" dirty="0" smtClean="0">
                <a:solidFill>
                  <a:schemeClr val="tx1"/>
                </a:solidFill>
                <a:effectLst/>
                <a:latin typeface="+mn-lt"/>
                <a:ea typeface="+mn-ea"/>
                <a:cs typeface="+mn-cs"/>
              </a:rPr>
              <a:t> &amp; </a:t>
            </a:r>
            <a:r>
              <a:rPr lang="en-US" sz="1200" b="0" i="0" kern="1200" dirty="0" smtClean="0">
                <a:solidFill>
                  <a:schemeClr val="tx1"/>
                </a:solidFill>
                <a:effectLst/>
                <a:latin typeface="+mn-lt"/>
                <a:ea typeface="+mn-ea"/>
                <a:cs typeface="+mn-cs"/>
              </a:rPr>
              <a:t>test program delivery business models.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Evaluation report</a:t>
            </a:r>
            <a:r>
              <a:rPr lang="en-US" sz="1200" b="0" i="0" kern="1200" baseline="0" dirty="0" smtClean="0">
                <a:solidFill>
                  <a:schemeClr val="tx1"/>
                </a:solidFill>
                <a:effectLst/>
                <a:latin typeface="+mn-lt"/>
                <a:ea typeface="+mn-ea"/>
                <a:cs typeface="+mn-cs"/>
              </a:rPr>
              <a:t> released June 2015:</a:t>
            </a:r>
          </a:p>
          <a:p>
            <a:pPr marL="171450" lvl="0" indent="-171450" algn="l">
              <a:buFont typeface="Arial" panose="020B0604020202020204" pitchFamily="34" charset="0"/>
              <a:buChar char="•"/>
            </a:pPr>
            <a:r>
              <a:rPr lang="en-US" dirty="0" smtClean="0"/>
              <a:t>Bottom line (goal/objective attainment) </a:t>
            </a:r>
          </a:p>
          <a:p>
            <a:pPr marL="171450" lvl="0" indent="-171450" algn="l">
              <a:buFont typeface="Arial" panose="020B0604020202020204" pitchFamily="34" charset="0"/>
              <a:buChar char="•"/>
            </a:pPr>
            <a:r>
              <a:rPr lang="en-US" dirty="0" smtClean="0"/>
              <a:t>Energy and CO</a:t>
            </a:r>
            <a:r>
              <a:rPr lang="en-US" baseline="-25000" dirty="0" smtClean="0"/>
              <a:t>2</a:t>
            </a:r>
            <a:r>
              <a:rPr lang="en-US" dirty="0" smtClean="0"/>
              <a:t> impacts</a:t>
            </a:r>
          </a:p>
          <a:p>
            <a:pPr marL="171450" lvl="0" indent="-171450" algn="l">
              <a:buFont typeface="Arial" panose="020B0604020202020204" pitchFamily="34" charset="0"/>
              <a:buChar char="•"/>
            </a:pPr>
            <a:r>
              <a:rPr lang="en-US" dirty="0" smtClean="0"/>
              <a:t>Program implementation lessons learned </a:t>
            </a:r>
          </a:p>
          <a:p>
            <a:pPr marL="171450" lvl="0" indent="-171450" algn="l">
              <a:buFont typeface="Arial" panose="020B0604020202020204" pitchFamily="34" charset="0"/>
              <a:buChar char="•"/>
            </a:pPr>
            <a:r>
              <a:rPr lang="en-US" dirty="0" smtClean="0"/>
              <a:t>Market effects findings </a:t>
            </a:r>
          </a:p>
        </p:txBody>
      </p:sp>
      <p:sp>
        <p:nvSpPr>
          <p:cNvPr id="4" name="Slide Number Placeholder 3"/>
          <p:cNvSpPr>
            <a:spLocks noGrp="1"/>
          </p:cNvSpPr>
          <p:nvPr>
            <p:ph type="sldNum" sz="quarter" idx="10"/>
          </p:nvPr>
        </p:nvSpPr>
        <p:spPr/>
        <p:txBody>
          <a:bodyPr/>
          <a:lstStyle/>
          <a:p>
            <a:pPr>
              <a:defRPr/>
            </a:pPr>
            <a:fld id="{29139AC6-299E-4355-AD3E-BC5683560DBE}" type="slidenum">
              <a:rPr lang="en-US" smtClean="0"/>
              <a:pPr>
                <a:defRPr/>
              </a:pPr>
              <a:t>4</a:t>
            </a:fld>
            <a:endParaRPr lang="en-US" dirty="0"/>
          </a:p>
        </p:txBody>
      </p:sp>
    </p:spTree>
    <p:extLst>
      <p:ext uri="{BB962C8B-B14F-4D97-AF65-F5344CB8AC3E}">
        <p14:creationId xmlns:p14="http://schemas.microsoft.com/office/powerpoint/2010/main" val="42895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245" indent="-174245">
              <a:buFont typeface="Arial" panose="020B0604020202020204" pitchFamily="34" charset="0"/>
              <a:buChar char="•"/>
            </a:pPr>
            <a:r>
              <a:rPr lang="en-US" b="0" dirty="0"/>
              <a:t>The </a:t>
            </a:r>
            <a:r>
              <a:rPr lang="en-US" b="0" baseline="0" dirty="0" smtClean="0"/>
              <a:t> last </a:t>
            </a:r>
            <a:r>
              <a:rPr lang="en-US" b="0" dirty="0" smtClean="0"/>
              <a:t>tabs </a:t>
            </a:r>
            <a:r>
              <a:rPr lang="en-US" b="0" dirty="0"/>
              <a:t>in each handbook </a:t>
            </a:r>
            <a:r>
              <a:rPr lang="en-US" b="0" dirty="0" smtClean="0"/>
              <a:t>are </a:t>
            </a:r>
            <a:r>
              <a:rPr lang="en-US" b="0" dirty="0"/>
              <a:t>the “</a:t>
            </a:r>
            <a:r>
              <a:rPr lang="en-US" b="0" dirty="0" smtClean="0"/>
              <a:t>examples,” “toolbox,” and “Topical resources” tabs. These include: </a:t>
            </a:r>
            <a:endParaRPr lang="en-US" b="0" dirty="0"/>
          </a:p>
          <a:p>
            <a:pPr marL="638897" lvl="1" indent="-174245">
              <a:buFont typeface="Arial" panose="020B0604020202020204" pitchFamily="34" charset="0"/>
              <a:buChar char="•"/>
            </a:pPr>
            <a:r>
              <a:rPr lang="en-US" dirty="0"/>
              <a:t>Case studies </a:t>
            </a:r>
          </a:p>
          <a:p>
            <a:pPr marL="638897" lvl="1" indent="-174245">
              <a:buFont typeface="Arial" panose="020B0604020202020204" pitchFamily="34" charset="0"/>
              <a:buChar char="•"/>
            </a:pPr>
            <a:r>
              <a:rPr lang="en-US" dirty="0"/>
              <a:t>Presentations and reports from programs themselves</a:t>
            </a:r>
          </a:p>
          <a:p>
            <a:pPr marL="638897" lvl="1" indent="-174245">
              <a:buFont typeface="Arial" panose="020B0604020202020204" pitchFamily="34" charset="0"/>
              <a:buChar char="•"/>
            </a:pPr>
            <a:r>
              <a:rPr lang="en-US" dirty="0"/>
              <a:t>Materials from individual energy upgrade programs. </a:t>
            </a:r>
          </a:p>
          <a:p>
            <a:pPr marL="174245" indent="-174245">
              <a:buFont typeface="Arial" panose="020B0604020202020204" pitchFamily="34" charset="0"/>
              <a:buChar char="•"/>
            </a:pPr>
            <a:r>
              <a:rPr lang="en-US" dirty="0"/>
              <a:t>These are all different kinds of examples of resources that programs themselves have developed talking about their own initiatives, their strategies, their results, etc. in their own words. </a:t>
            </a:r>
          </a:p>
          <a:p>
            <a:pPr marL="174245" indent="-174245">
              <a:buFont typeface="Arial" panose="020B0604020202020204" pitchFamily="34" charset="0"/>
              <a:buChar char="•"/>
            </a:pPr>
            <a:r>
              <a:rPr lang="en-US" dirty="0" smtClean="0"/>
              <a:t>You </a:t>
            </a:r>
            <a:r>
              <a:rPr lang="en-US" dirty="0"/>
              <a:t>can click on any of these to download the PDF, download the PowerPoint, etc. </a:t>
            </a:r>
          </a:p>
          <a:p>
            <a:endParaRPr lang="en-US" dirty="0"/>
          </a:p>
          <a:p>
            <a:r>
              <a:rPr lang="en-US" dirty="0"/>
              <a:t>***Here you </a:t>
            </a:r>
            <a:r>
              <a:rPr lang="en-US" dirty="0" smtClean="0"/>
              <a:t>see a </a:t>
            </a:r>
            <a:r>
              <a:rPr lang="en-US" dirty="0"/>
              <a:t>Case Study of </a:t>
            </a:r>
            <a:r>
              <a:rPr lang="en-US" dirty="0" smtClean="0"/>
              <a:t>how</a:t>
            </a:r>
            <a:r>
              <a:rPr lang="en-US" baseline="0" dirty="0" smtClean="0"/>
              <a:t> Efficiency Maine used c</a:t>
            </a:r>
            <a:r>
              <a:rPr lang="en-US" dirty="0" smtClean="0"/>
              <a:t>ontractor sales training to!</a:t>
            </a:r>
            <a:r>
              <a:rPr lang="en-US" b="1" dirty="0" smtClean="0"/>
              <a:t> boost</a:t>
            </a:r>
            <a:r>
              <a:rPr lang="en-US" b="1" baseline="0" dirty="0" smtClean="0"/>
              <a:t> the</a:t>
            </a:r>
            <a:r>
              <a:rPr lang="en-US" b="1" dirty="0" smtClean="0"/>
              <a:t> energy upgrade conversion rate from 10% to 60%</a:t>
            </a:r>
            <a:endParaRPr lang="en-US" dirty="0" smtClean="0"/>
          </a:p>
        </p:txBody>
      </p:sp>
      <p:sp>
        <p:nvSpPr>
          <p:cNvPr id="4" name="Slide Number Placeholder 3"/>
          <p:cNvSpPr>
            <a:spLocks noGrp="1"/>
          </p:cNvSpPr>
          <p:nvPr>
            <p:ph type="sldNum" sz="quarter" idx="10"/>
          </p:nvPr>
        </p:nvSpPr>
        <p:spPr/>
        <p:txBody>
          <a:bodyPr/>
          <a:lstStyle/>
          <a:p>
            <a:fld id="{5EE62C11-503B-474C-9614-070A535169E3}" type="slidenum">
              <a:rPr lang="en-US" smtClean="0"/>
              <a:pPr/>
              <a:t>14</a:t>
            </a:fld>
            <a:endParaRPr lang="en-US" dirty="0"/>
          </a:p>
        </p:txBody>
      </p:sp>
    </p:spTree>
    <p:extLst>
      <p:ext uri="{BB962C8B-B14F-4D97-AF65-F5344CB8AC3E}">
        <p14:creationId xmlns:p14="http://schemas.microsoft.com/office/powerpoint/2010/main" val="107951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26" indent="-232326" defTabSz="455963" eaLnBrk="0" fontAlgn="base" hangingPunct="0">
              <a:spcBef>
                <a:spcPct val="30000"/>
              </a:spcBef>
              <a:spcAft>
                <a:spcPct val="0"/>
              </a:spcAft>
              <a:buFont typeface="+mj-lt"/>
              <a:buAutoNum type="arabicPeriod"/>
              <a:defRPr/>
            </a:pPr>
            <a:r>
              <a:rPr lang="en-US" dirty="0" smtClean="0"/>
              <a:t>On</a:t>
            </a:r>
            <a:r>
              <a:rPr lang="en-US" baseline="0" dirty="0" smtClean="0"/>
              <a:t> the left navigation bar y</a:t>
            </a:r>
            <a:r>
              <a:rPr lang="en-US" dirty="0" smtClean="0"/>
              <a:t>ou have options to browse by program components or design phases or browse by content types which allows you to access all resources in the Solution Center (handbooks, case studies, tools, calculators, publications, etc.)…filters available to help you focus in on what you are looking for.</a:t>
            </a:r>
          </a:p>
          <a:p>
            <a:pPr marL="232326" indent="-232326" defTabSz="455963" eaLnBrk="0" fontAlgn="base" hangingPunct="0">
              <a:spcBef>
                <a:spcPct val="30000"/>
              </a:spcBef>
              <a:spcAft>
                <a:spcPct val="0"/>
              </a:spcAft>
              <a:buFont typeface="+mj-lt"/>
              <a:buAutoNum type="arabicPeriod"/>
              <a:defRPr/>
            </a:pPr>
            <a:r>
              <a:rPr lang="en-US" dirty="0" smtClean="0"/>
              <a:t>***You also have an open text search at the top right. Entering any term will return a list of Solution Center resources to access…again, there are filters available to help you find what you are looking for.</a:t>
            </a:r>
          </a:p>
          <a:p>
            <a:pPr marL="232326" indent="-232326" defTabSz="455963" eaLnBrk="0" fontAlgn="base" hangingPunct="0">
              <a:spcBef>
                <a:spcPct val="30000"/>
              </a:spcBef>
              <a:spcAft>
                <a:spcPct val="0"/>
              </a:spcAft>
              <a:buFont typeface="+mj-lt"/>
              <a:buAutoNum type="arabicPeriod"/>
              <a:defRP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have the </a:t>
            </a:r>
            <a:r>
              <a:rPr lang="en-US" sz="1200" kern="1200" dirty="0" smtClean="0">
                <a:solidFill>
                  <a:schemeClr val="tx1"/>
                </a:solidFill>
                <a:effectLst/>
                <a:latin typeface="+mn-lt"/>
                <a:ea typeface="+mn-ea"/>
                <a:cs typeface="+mn-cs"/>
              </a:rPr>
              <a:t>widget that highlights new proven practices in the Residential Program Solution Center each month.</a:t>
            </a:r>
            <a:endParaRPr lang="en-US" dirty="0" smtClean="0"/>
          </a:p>
          <a:p>
            <a:pPr marL="232326" indent="-232326" defTabSz="455963" eaLnBrk="0" fontAlgn="base" hangingPunct="0">
              <a:spcBef>
                <a:spcPct val="30000"/>
              </a:spcBef>
              <a:spcAft>
                <a:spcPct val="0"/>
              </a:spcAft>
              <a:buFont typeface="+mj-lt"/>
              <a:buAutoNum type="arabicPeriod"/>
              <a:defRPr/>
            </a:pPr>
            <a:r>
              <a:rPr lang="en-US" dirty="0" smtClean="0"/>
              <a:t>***Finally, we have a new feature on the right side of the page called Shortcuts which pose a question and then will take you to the most applicable handbook (these will be rotated monthly).</a:t>
            </a:r>
          </a:p>
          <a:p>
            <a:pPr marL="0" indent="0" defTabSz="455963" eaLnBrk="0" fontAlgn="base" hangingPunct="0">
              <a:spcBef>
                <a:spcPct val="30000"/>
              </a:spcBef>
              <a:spcAft>
                <a:spcPct val="0"/>
              </a:spcAft>
              <a:buFont typeface="+mj-lt"/>
              <a:buNone/>
              <a:defRPr/>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15</a:t>
            </a:fld>
            <a:endParaRPr lang="en-US" dirty="0"/>
          </a:p>
        </p:txBody>
      </p:sp>
    </p:spTree>
    <p:extLst>
      <p:ext uri="{BB962C8B-B14F-4D97-AF65-F5344CB8AC3E}">
        <p14:creationId xmlns:p14="http://schemas.microsoft.com/office/powerpoint/2010/main" val="159983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you can access handbooks</a:t>
            </a:r>
            <a:r>
              <a:rPr lang="en-US" baseline="0" dirty="0" smtClean="0"/>
              <a:t> in a </a:t>
            </a:r>
            <a:r>
              <a:rPr lang="en-US" dirty="0" smtClean="0"/>
              <a:t>given component in</a:t>
            </a:r>
            <a:r>
              <a:rPr lang="en-US" baseline="0" dirty="0" smtClean="0"/>
              <a:t> the center of the homepage, but a very useful option available in the left hand nav is the Handbook Index.</a:t>
            </a:r>
          </a:p>
          <a:p>
            <a:endParaRPr lang="en-US" baseline="0" dirty="0" smtClean="0"/>
          </a:p>
          <a:p>
            <a:r>
              <a:rPr lang="en-US" baseline="0" dirty="0" smtClean="0"/>
              <a:t>Looking at the list of handbooks in this index form allows you to see the similar structure of handbooks across components. Each component has an Overview handbook, which essentially serves as an executive summary for the component (what it is, why it’s important, etc.) and handbooks for up to 10 stages a program might want to follow to successfully address a given component.</a:t>
            </a:r>
          </a:p>
          <a:p>
            <a:endParaRPr lang="en-US" baseline="0" dirty="0" smtClean="0"/>
          </a:p>
          <a:p>
            <a:pPr defTabSz="464652">
              <a:defRPr/>
            </a:pPr>
            <a:r>
              <a:rPr lang="en-US" baseline="0" dirty="0" smtClean="0"/>
              <a:t>The Handbook Index quickly allows you to see handbooks across components and access a specific handbook quickly.</a:t>
            </a:r>
          </a:p>
        </p:txBody>
      </p:sp>
      <p:sp>
        <p:nvSpPr>
          <p:cNvPr id="4" name="Slide Number Placeholder 3"/>
          <p:cNvSpPr>
            <a:spLocks noGrp="1"/>
          </p:cNvSpPr>
          <p:nvPr>
            <p:ph type="sldNum" sz="quarter" idx="10"/>
          </p:nvPr>
        </p:nvSpPr>
        <p:spPr/>
        <p:txBody>
          <a:bodyPr/>
          <a:lstStyle/>
          <a:p>
            <a:fld id="{5EE62C11-503B-474C-9614-070A535169E3}" type="slidenum">
              <a:rPr lang="en-US" smtClean="0"/>
              <a:pPr/>
              <a:t>17</a:t>
            </a:fld>
            <a:endParaRPr lang="en-US" dirty="0"/>
          </a:p>
        </p:txBody>
      </p:sp>
    </p:spTree>
    <p:extLst>
      <p:ext uri="{BB962C8B-B14F-4D97-AF65-F5344CB8AC3E}">
        <p14:creationId xmlns:p14="http://schemas.microsoft.com/office/powerpoint/2010/main" val="353217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smtClean="0"/>
              <a:t>We’ve identified topics at</a:t>
            </a:r>
            <a:r>
              <a:rPr lang="en-US" baseline="0" dirty="0" smtClean="0"/>
              <a:t> the forefront of many </a:t>
            </a:r>
            <a:r>
              <a:rPr lang="en-US" baseline="0" dirty="0" smtClean="0"/>
              <a:t>program administrators’ </a:t>
            </a:r>
            <a:r>
              <a:rPr lang="en-US" baseline="0" dirty="0" smtClean="0"/>
              <a:t>minds and put together a curated list of resources to shed some light on those topics.</a:t>
            </a:r>
          </a:p>
          <a:p>
            <a:pPr marL="171450" indent="-171450" algn="l">
              <a:buFont typeface="Arial" panose="020B0604020202020204" pitchFamily="34" charset="0"/>
              <a:buChar char="•"/>
            </a:pPr>
            <a:r>
              <a:rPr lang="en-US" baseline="0" dirty="0" smtClean="0"/>
              <a:t>You can click on a Quick Link and be presented with case studies, reports, toolkits, templates, and other resources that can help you think through an issue.</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19</a:t>
            </a:fld>
            <a:endParaRPr lang="en-US" dirty="0"/>
          </a:p>
        </p:txBody>
      </p:sp>
    </p:spTree>
    <p:extLst>
      <p:ext uri="{BB962C8B-B14F-4D97-AF65-F5344CB8AC3E}">
        <p14:creationId xmlns:p14="http://schemas.microsoft.com/office/powerpoint/2010/main" val="374921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Proven Practices posts put a spotlight on one lesson</a:t>
            </a:r>
            <a:r>
              <a:rPr lang="en-US" sz="1200" baseline="0" dirty="0" smtClean="0"/>
              <a:t> learned or best practice identified by many programs each month, and includes examples of what some have done to implement the strategy.</a:t>
            </a:r>
            <a:endParaRPr lang="en-US" sz="1200" dirty="0" smtClean="0"/>
          </a:p>
          <a:p>
            <a:pPr marL="171450" indent="-171450">
              <a:buFont typeface="Arial" panose="020B0604020202020204" pitchFamily="34" charset="0"/>
              <a:buChar char="•"/>
            </a:pPr>
            <a:r>
              <a:rPr lang="en-US" sz="1200" dirty="0" smtClean="0"/>
              <a:t>The widget is an online application that displays new proven practices each month.</a:t>
            </a:r>
            <a:r>
              <a:rPr lang="en-US" sz="1200" baseline="0" dirty="0" smtClean="0"/>
              <a:t>  </a:t>
            </a:r>
            <a:r>
              <a:rPr lang="en-US" sz="1200" dirty="0" smtClean="0"/>
              <a:t>Add to your website with a small piece of code.  No technical maintenance–content is updated automatically.</a:t>
            </a:r>
          </a:p>
          <a:p>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21</a:t>
            </a:fld>
            <a:endParaRPr lang="en-US" dirty="0"/>
          </a:p>
        </p:txBody>
      </p:sp>
    </p:spTree>
    <p:extLst>
      <p:ext uri="{BB962C8B-B14F-4D97-AF65-F5344CB8AC3E}">
        <p14:creationId xmlns:p14="http://schemas.microsoft.com/office/powerpoint/2010/main" val="114159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walk through some specific examples of some questions that we are asked relatively frequently and that you can answer on your own now with the Solution Center. </a:t>
            </a:r>
          </a:p>
        </p:txBody>
      </p:sp>
      <p:sp>
        <p:nvSpPr>
          <p:cNvPr id="4" name="Slide Number Placeholder 3"/>
          <p:cNvSpPr>
            <a:spLocks noGrp="1"/>
          </p:cNvSpPr>
          <p:nvPr>
            <p:ph type="sldNum" sz="quarter" idx="10"/>
          </p:nvPr>
        </p:nvSpPr>
        <p:spPr/>
        <p:txBody>
          <a:bodyPr/>
          <a:lstStyle/>
          <a:p>
            <a:fld id="{5EE62C11-503B-474C-9614-070A535169E3}" type="slidenum">
              <a:rPr lang="en-US" smtClean="0"/>
              <a:pPr/>
              <a:t>22</a:t>
            </a:fld>
            <a:endParaRPr lang="en-US" dirty="0"/>
          </a:p>
        </p:txBody>
      </p:sp>
    </p:spTree>
    <p:extLst>
      <p:ext uri="{BB962C8B-B14F-4D97-AF65-F5344CB8AC3E}">
        <p14:creationId xmlns:p14="http://schemas.microsoft.com/office/powerpoint/2010/main" val="229847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t>
            </a:r>
            <a:r>
              <a:rPr lang="en-US" dirty="0" smtClean="0"/>
              <a:t>3 </a:t>
            </a:r>
            <a:r>
              <a:rPr lang="en-US" dirty="0" smtClean="0"/>
              <a:t>questions you might want to find answers to in the Solution</a:t>
            </a:r>
            <a:r>
              <a:rPr lang="en-US" baseline="0" dirty="0" smtClean="0"/>
              <a:t> Center.</a:t>
            </a:r>
            <a:endParaRPr lang="en-US" dirty="0" smtClean="0"/>
          </a:p>
          <a:p>
            <a:endParaRPr lang="en-US" dirty="0" smtClean="0"/>
          </a:p>
          <a:p>
            <a:r>
              <a:rPr lang="en-US" dirty="0" smtClean="0"/>
              <a:t>To find these answers you have a number of starting</a:t>
            </a:r>
            <a:r>
              <a:rPr lang="en-US" baseline="0" dirty="0" smtClean="0"/>
              <a:t> points. Most notably…</a:t>
            </a:r>
            <a:endParaRPr lang="en-US" dirty="0" smtClean="0"/>
          </a:p>
          <a:p>
            <a:pPr marL="232326" indent="-232326">
              <a:buFont typeface="+mj-lt"/>
              <a:buAutoNum type="arabicPeriod"/>
            </a:pPr>
            <a:r>
              <a:rPr lang="en-US" dirty="0" smtClean="0"/>
              <a:t>Homepage component icons</a:t>
            </a:r>
          </a:p>
          <a:p>
            <a:pPr marL="232326" indent="-232326">
              <a:buFont typeface="+mj-lt"/>
              <a:buAutoNum type="arabicPeriod"/>
            </a:pPr>
            <a:r>
              <a:rPr lang="en-US" dirty="0" smtClean="0"/>
              <a:t>Handbook Index</a:t>
            </a:r>
          </a:p>
          <a:p>
            <a:pPr marL="232326" indent="-232326">
              <a:buFont typeface="+mj-lt"/>
              <a:buAutoNum type="arabicPeriod"/>
            </a:pPr>
            <a:r>
              <a:rPr lang="en-US" baseline="0" dirty="0" smtClean="0"/>
              <a:t>Search</a:t>
            </a:r>
          </a:p>
          <a:p>
            <a:endParaRPr lang="en-US" baseline="0" dirty="0" smtClean="0"/>
          </a:p>
          <a:p>
            <a:r>
              <a:rPr lang="en-US" baseline="0" dirty="0" smtClean="0"/>
              <a:t>As I go through these examples you’ll see how these options work.</a:t>
            </a:r>
          </a:p>
        </p:txBody>
      </p:sp>
      <p:sp>
        <p:nvSpPr>
          <p:cNvPr id="4" name="Slide Number Placeholder 3"/>
          <p:cNvSpPr>
            <a:spLocks noGrp="1"/>
          </p:cNvSpPr>
          <p:nvPr>
            <p:ph type="sldNum" sz="quarter" idx="10"/>
          </p:nvPr>
        </p:nvSpPr>
        <p:spPr/>
        <p:txBody>
          <a:bodyPr/>
          <a:lstStyle/>
          <a:p>
            <a:fld id="{5EE62C11-503B-474C-9614-070A535169E3}" type="slidenum">
              <a:rPr lang="en-US" smtClean="0"/>
              <a:pPr/>
              <a:t>23</a:t>
            </a:fld>
            <a:endParaRPr lang="en-US" dirty="0"/>
          </a:p>
        </p:txBody>
      </p:sp>
    </p:spTree>
    <p:extLst>
      <p:ext uri="{BB962C8B-B14F-4D97-AF65-F5344CB8AC3E}">
        <p14:creationId xmlns:p14="http://schemas.microsoft.com/office/powerpoint/2010/main" val="2449131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spcAft>
                <a:spcPts val="610"/>
              </a:spcAft>
              <a:buFont typeface="Arial" panose="020B0604020202020204" pitchFamily="34" charset="0"/>
              <a:buChar char="•"/>
            </a:pPr>
            <a:r>
              <a:rPr lang="en-US" dirty="0" smtClean="0"/>
              <a:t>“</a:t>
            </a:r>
            <a:r>
              <a:rPr lang="en-US" dirty="0"/>
              <a:t>How do I identify and recruit contractors?”</a:t>
            </a:r>
          </a:p>
          <a:p>
            <a:pPr marL="174245" indent="-174245" defTabSz="464652">
              <a:buFont typeface="Arial" panose="020B0604020202020204" pitchFamily="34" charset="0"/>
              <a:buChar char="•"/>
              <a:defRPr/>
            </a:pPr>
            <a:r>
              <a:rPr lang="en-US" dirty="0"/>
              <a:t>Since we are looking for information about contractors we can click on the Contractor Engagement &amp; Workforce Development icon to access related handbooks.</a:t>
            </a:r>
          </a:p>
        </p:txBody>
      </p:sp>
      <p:sp>
        <p:nvSpPr>
          <p:cNvPr id="4" name="Slide Number Placeholder 3"/>
          <p:cNvSpPr>
            <a:spLocks noGrp="1"/>
          </p:cNvSpPr>
          <p:nvPr>
            <p:ph type="sldNum" sz="quarter" idx="10"/>
          </p:nvPr>
        </p:nvSpPr>
        <p:spPr/>
        <p:txBody>
          <a:bodyPr/>
          <a:lstStyle/>
          <a:p>
            <a:fld id="{5EE62C11-503B-474C-9614-070A535169E3}" type="slidenum">
              <a:rPr lang="en-US" smtClean="0"/>
              <a:pPr/>
              <a:t>24</a:t>
            </a:fld>
            <a:endParaRPr lang="en-US" dirty="0"/>
          </a:p>
        </p:txBody>
      </p:sp>
    </p:spTree>
    <p:extLst>
      <p:ext uri="{BB962C8B-B14F-4D97-AF65-F5344CB8AC3E}">
        <p14:creationId xmlns:p14="http://schemas.microsoft.com/office/powerpoint/2010/main" val="182995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smtClean="0"/>
              <a:t>Here is the Contractor Engagement &amp; Workforce Development-Overview handbook</a:t>
            </a:r>
            <a:r>
              <a:rPr lang="en-US" baseline="0" dirty="0" smtClean="0"/>
              <a:t>. Once again, the description tab provides a high level overview of this program component. The Stages tab, shown here, provides descriptions and links to all the related handbooks. </a:t>
            </a:r>
          </a:p>
          <a:p>
            <a:pPr marL="174245" indent="-174245">
              <a:buFont typeface="Arial" panose="020B0604020202020204" pitchFamily="34" charset="0"/>
              <a:buChar char="•"/>
            </a:pPr>
            <a:r>
              <a:rPr lang="en-US" baseline="0" dirty="0" smtClean="0"/>
              <a:t>When we review the descriptions we see that the Identify Partners handbook will answer our questions about partnering with contractors.</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25</a:t>
            </a:fld>
            <a:endParaRPr lang="en-US" dirty="0"/>
          </a:p>
        </p:txBody>
      </p:sp>
    </p:spTree>
    <p:extLst>
      <p:ext uri="{BB962C8B-B14F-4D97-AF65-F5344CB8AC3E}">
        <p14:creationId xmlns:p14="http://schemas.microsoft.com/office/powerpoint/2010/main" val="140814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defTabSz="464652" fontAlgn="base">
              <a:buFont typeface="Arial" panose="020B0604020202020204" pitchFamily="34" charset="0"/>
              <a:buChar char="•"/>
              <a:defRPr/>
            </a:pPr>
            <a:r>
              <a:rPr lang="en-US" dirty="0"/>
              <a:t>The </a:t>
            </a:r>
            <a:r>
              <a:rPr lang="en-US" b="1" dirty="0"/>
              <a:t>Contractor Engagement &amp; Workforce Development – Identify Partners handbook </a:t>
            </a:r>
            <a:r>
              <a:rPr lang="en-US" dirty="0"/>
              <a:t>discusses ideas of establishing relationships with contractors around recruitment, training, and certifying workers.</a:t>
            </a:r>
          </a:p>
        </p:txBody>
      </p:sp>
      <p:sp>
        <p:nvSpPr>
          <p:cNvPr id="4" name="Slide Number Placeholder 3"/>
          <p:cNvSpPr>
            <a:spLocks noGrp="1"/>
          </p:cNvSpPr>
          <p:nvPr>
            <p:ph type="sldNum" sz="quarter" idx="10"/>
          </p:nvPr>
        </p:nvSpPr>
        <p:spPr/>
        <p:txBody>
          <a:bodyPr/>
          <a:lstStyle/>
          <a:p>
            <a:fld id="{5EE62C11-503B-474C-9614-070A535169E3}" type="slidenum">
              <a:rPr lang="en-US" smtClean="0"/>
              <a:pPr/>
              <a:t>26</a:t>
            </a:fld>
            <a:endParaRPr lang="en-US" dirty="0"/>
          </a:p>
        </p:txBody>
      </p:sp>
    </p:spTree>
    <p:extLst>
      <p:ext uri="{BB962C8B-B14F-4D97-AF65-F5344CB8AC3E}">
        <p14:creationId xmlns:p14="http://schemas.microsoft.com/office/powerpoint/2010/main" val="119741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l">
              <a:buFont typeface="Arial" panose="020B0604020202020204" pitchFamily="34" charset="0"/>
              <a:buChar char="•"/>
            </a:pPr>
            <a:r>
              <a:rPr lang="en-US" dirty="0" smtClean="0"/>
              <a:t>6 volumes – give me your card.</a:t>
            </a:r>
          </a:p>
          <a:p>
            <a:pPr marL="171450" indent="-171450" algn="l">
              <a:buFont typeface="Arial" panose="020B0604020202020204" pitchFamily="34" charset="0"/>
              <a:buChar char="•"/>
            </a:pPr>
            <a:r>
              <a:rPr lang="en-US" dirty="0" smtClean="0"/>
              <a:t>I want to plant a seed for you to think about during this session.  T</a:t>
            </a:r>
            <a:r>
              <a:rPr lang="en-US" baseline="0" dirty="0" smtClean="0"/>
              <a:t>owards the end, I will ask you to share a key lesson learned from your experience.  Hopefully what you hear will resonate with your experiences, and perhaps you’ll have a different perspective or nuance to effective program design.</a:t>
            </a:r>
            <a:endParaRPr lang="en-US" dirty="0" smtClean="0"/>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Here</a:t>
            </a:r>
            <a:r>
              <a:rPr lang="en-US" sz="1200" baseline="0" dirty="0" smtClean="0"/>
              <a:t> we show 12 best practices derived from the </a:t>
            </a:r>
            <a:r>
              <a:rPr lang="en-US" b="0" dirty="0" smtClean="0"/>
              <a:t>most effective approaches identified in the evaluation report. </a:t>
            </a:r>
            <a:endParaRPr lang="en-US" sz="1200" b="0" dirty="0" smtClean="0"/>
          </a:p>
          <a:p>
            <a:pPr marL="0" indent="0">
              <a:buFont typeface="Arial" panose="020B0604020202020204" pitchFamily="34" charset="0"/>
              <a:buNone/>
            </a:pPr>
            <a:r>
              <a:rPr lang="en-US" dirty="0" smtClean="0"/>
              <a:t>Bold – These program elements and characteristics are particularly likely to contribute to success.</a:t>
            </a:r>
          </a:p>
          <a:p>
            <a:pPr marL="0" indent="0">
              <a:buFont typeface="Arial" panose="020B0604020202020204" pitchFamily="34" charset="0"/>
              <a:buNone/>
            </a:pPr>
            <a:r>
              <a:rPr lang="en-US" dirty="0" smtClean="0"/>
              <a:t>Not bold – These program elements and characteristics are associated with success.</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Evaluation findings are currently being added to the Solution Center.</a:t>
            </a:r>
          </a:p>
          <a:p>
            <a:pPr marL="171450" indent="-171450">
              <a:buFont typeface="Arial" panose="020B0604020202020204" pitchFamily="34" charset="0"/>
              <a:buChar cha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process evaluation drew on interview and survey information collected from the grantees, DOE program staff and contractors, program participants and nonparticipants, contractors serving participants, and financial institutions working with the grantees. In addition, an extensive review of pertinent literature informs the evaluation. </a:t>
            </a:r>
            <a:r>
              <a:rPr lang="en-US" b="1" dirty="0" smtClean="0"/>
              <a:t>The process evaluation identify the most effective approaches – including program design and implementation activities – to completing building energy upgrades that support the development of a robust retrofit industry in the U.S. </a:t>
            </a:r>
            <a:endParaRPr lang="en-US" sz="1200" b="1" dirty="0" smtClean="0"/>
          </a:p>
        </p:txBody>
      </p:sp>
      <p:sp>
        <p:nvSpPr>
          <p:cNvPr id="4" name="Slide Number Placeholder 3"/>
          <p:cNvSpPr>
            <a:spLocks noGrp="1"/>
          </p:cNvSpPr>
          <p:nvPr>
            <p:ph type="sldNum" sz="quarter" idx="10"/>
          </p:nvPr>
        </p:nvSpPr>
        <p:spPr/>
        <p:txBody>
          <a:bodyPr/>
          <a:lstStyle/>
          <a:p>
            <a:pPr>
              <a:defRPr/>
            </a:pPr>
            <a:fld id="{852B3BD9-76E0-415D-9ABB-029E2A5E758F}" type="slidenum">
              <a:rPr lang="en-US" smtClean="0"/>
              <a:pPr>
                <a:defRPr/>
              </a:pPr>
              <a:t>5</a:t>
            </a:fld>
            <a:endParaRPr lang="en-US" dirty="0"/>
          </a:p>
        </p:txBody>
      </p:sp>
    </p:spTree>
    <p:extLst>
      <p:ext uri="{BB962C8B-B14F-4D97-AF65-F5344CB8AC3E}">
        <p14:creationId xmlns:p14="http://schemas.microsoft.com/office/powerpoint/2010/main" val="301361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just saw the</a:t>
            </a:r>
            <a:r>
              <a:rPr lang="en-US" dirty="0"/>
              <a:t> </a:t>
            </a:r>
            <a:r>
              <a:rPr lang="en-US" b="1" dirty="0"/>
              <a:t>Contractor Engagement &amp; Workforce Development-Identify Partners </a:t>
            </a:r>
            <a:r>
              <a:rPr lang="en-US" dirty="0"/>
              <a:t>description tab includes an overview of the handbook. At the bottom of the </a:t>
            </a:r>
            <a:r>
              <a:rPr lang="en-US" dirty="0" smtClean="0"/>
              <a:t>Description,</a:t>
            </a:r>
            <a:r>
              <a:rPr lang="en-US" baseline="0" dirty="0" smtClean="0"/>
              <a:t> we have </a:t>
            </a:r>
            <a:r>
              <a:rPr lang="en-US" dirty="0" smtClean="0"/>
              <a:t>links </a:t>
            </a:r>
            <a:r>
              <a:rPr lang="en-US" dirty="0"/>
              <a:t>to other related handbooks across program components, including:</a:t>
            </a:r>
          </a:p>
          <a:p>
            <a:pPr marL="174245" indent="-174245">
              <a:buFont typeface="Arial" panose="020B0604020202020204" pitchFamily="34" charset="0"/>
              <a:buChar char="•"/>
            </a:pPr>
            <a:r>
              <a:rPr lang="en-US" b="0" dirty="0" smtClean="0"/>
              <a:t>Market Position</a:t>
            </a:r>
            <a:r>
              <a:rPr lang="en-US" b="0" baseline="0" dirty="0" smtClean="0"/>
              <a:t> &amp; Business Model-Understanding the value of partners and how to identify and engage them in your business model design</a:t>
            </a:r>
            <a:endParaRPr lang="en-US" b="0" dirty="0" smtClean="0"/>
          </a:p>
          <a:p>
            <a:pPr marL="174245" indent="-174245">
              <a:buFont typeface="Arial" panose="020B0604020202020204" pitchFamily="34" charset="0"/>
              <a:buChar char="•"/>
            </a:pPr>
            <a:r>
              <a:rPr lang="en-US" b="0" dirty="0" smtClean="0"/>
              <a:t>Program Design &amp; Customer Experience – overview of</a:t>
            </a:r>
            <a:r>
              <a:rPr lang="en-US" b="0" baseline="0" dirty="0" smtClean="0"/>
              <a:t> how to establish relationships with organizations that can help you deliver your program</a:t>
            </a:r>
            <a:endParaRPr lang="en-US" b="0" dirty="0" smtClean="0"/>
          </a:p>
          <a:p>
            <a:pPr marL="174245" indent="-174245">
              <a:buFont typeface="Arial" panose="020B0604020202020204" pitchFamily="34" charset="0"/>
              <a:buChar char="•"/>
            </a:pPr>
            <a:r>
              <a:rPr lang="en-US" b="0" dirty="0" smtClean="0"/>
              <a:t>Marketing &amp; Outreach – Specifics on how to establish relationships with orgs that can assist with marketing and outreach</a:t>
            </a:r>
          </a:p>
          <a:p>
            <a:pPr marL="174245" indent="-174245">
              <a:buFont typeface="Arial" panose="020B0604020202020204" pitchFamily="34" charset="0"/>
              <a:buChar char="•"/>
            </a:pPr>
            <a:r>
              <a:rPr lang="en-US" b="0" dirty="0" smtClean="0"/>
              <a:t>Financing – Specifics</a:t>
            </a:r>
            <a:r>
              <a:rPr lang="en-US" b="0" baseline="0" dirty="0" smtClean="0"/>
              <a:t> on how to identify and partner with financial institutions.</a:t>
            </a:r>
          </a:p>
          <a:p>
            <a:pPr marL="174245" indent="-174245">
              <a:buFont typeface="Arial" panose="020B0604020202020204" pitchFamily="34" charset="0"/>
              <a:buChar char="•"/>
            </a:pPr>
            <a:endParaRPr lang="en-US" b="0" baseline="0" dirty="0" smtClean="0"/>
          </a:p>
          <a:p>
            <a:r>
              <a:rPr lang="en-US" b="0" baseline="0" dirty="0" smtClean="0"/>
              <a:t>This allows you to </a:t>
            </a:r>
            <a:r>
              <a:rPr lang="en-US" b="0" baseline="0" dirty="0" smtClean="0"/>
              <a:t>easily make the connections between program components</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5EE62C11-503B-474C-9614-070A535169E3}" type="slidenum">
              <a:rPr lang="en-US" smtClean="0"/>
              <a:pPr/>
              <a:t>27</a:t>
            </a:fld>
            <a:endParaRPr lang="en-US" dirty="0"/>
          </a:p>
        </p:txBody>
      </p:sp>
    </p:spTree>
    <p:extLst>
      <p:ext uri="{BB962C8B-B14F-4D97-AF65-F5344CB8AC3E}">
        <p14:creationId xmlns:p14="http://schemas.microsoft.com/office/powerpoint/2010/main" val="324910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smtClean="0"/>
              <a:t>On the</a:t>
            </a:r>
            <a:r>
              <a:rPr lang="en-US" baseline="0" dirty="0" smtClean="0"/>
              <a:t> next tab</a:t>
            </a:r>
            <a:r>
              <a:rPr lang="en-US" dirty="0" smtClean="0"/>
              <a:t>, </a:t>
            </a:r>
            <a:r>
              <a:rPr lang="en-US" dirty="0"/>
              <a:t>you can find </a:t>
            </a:r>
            <a:r>
              <a:rPr lang="en-US" dirty="0" smtClean="0"/>
              <a:t>detailed guidance on steps to assess, develop </a:t>
            </a:r>
            <a:r>
              <a:rPr lang="en-US" dirty="0"/>
              <a:t>strategies, </a:t>
            </a:r>
            <a:r>
              <a:rPr lang="en-US" dirty="0" smtClean="0"/>
              <a:t>engage </a:t>
            </a:r>
            <a:r>
              <a:rPr lang="en-US" dirty="0"/>
              <a:t>and </a:t>
            </a:r>
            <a:r>
              <a:rPr lang="en-US" dirty="0" smtClean="0"/>
              <a:t>recruit </a:t>
            </a:r>
            <a:r>
              <a:rPr lang="en-US" dirty="0"/>
              <a:t>the workforce. </a:t>
            </a:r>
          </a:p>
          <a:p>
            <a:endParaRPr lang="en-US" dirty="0"/>
          </a:p>
          <a:p>
            <a:r>
              <a:rPr lang="en-US" dirty="0"/>
              <a:t>***We might pick one around developing strategies for contractor recruitment in particular. </a:t>
            </a:r>
          </a:p>
          <a:p>
            <a:endParaRPr lang="en-US" dirty="0"/>
          </a:p>
          <a:p>
            <a:pPr marL="174245" indent="-174245">
              <a:buFont typeface="Arial" panose="020B0604020202020204" pitchFamily="34" charset="0"/>
              <a:buChar char="•"/>
            </a:pPr>
            <a:r>
              <a:rPr lang="en-US" dirty="0"/>
              <a:t>This provides a few suggestions of particular approaches that you might want to use to do contractor recruitment, and also provides links for other handbooks and places where we talk about contractor recruitment. It also gives you examples, tips, and guidance. </a:t>
            </a:r>
          </a:p>
        </p:txBody>
      </p:sp>
      <p:sp>
        <p:nvSpPr>
          <p:cNvPr id="4" name="Slide Number Placeholder 3"/>
          <p:cNvSpPr>
            <a:spLocks noGrp="1"/>
          </p:cNvSpPr>
          <p:nvPr>
            <p:ph type="sldNum" sz="quarter" idx="10"/>
          </p:nvPr>
        </p:nvSpPr>
        <p:spPr/>
        <p:txBody>
          <a:bodyPr/>
          <a:lstStyle/>
          <a:p>
            <a:fld id="{5EE62C11-503B-474C-9614-070A535169E3}" type="slidenum">
              <a:rPr lang="en-US" smtClean="0"/>
              <a:pPr/>
              <a:t>28</a:t>
            </a:fld>
            <a:endParaRPr lang="en-US" dirty="0"/>
          </a:p>
        </p:txBody>
      </p:sp>
    </p:spTree>
    <p:extLst>
      <p:ext uri="{BB962C8B-B14F-4D97-AF65-F5344CB8AC3E}">
        <p14:creationId xmlns:p14="http://schemas.microsoft.com/office/powerpoint/2010/main" val="70783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245" indent="-174245">
              <a:buFont typeface="Arial" panose="020B0604020202020204" pitchFamily="34" charset="0"/>
              <a:buChar char="•"/>
            </a:pPr>
            <a:r>
              <a:rPr lang="en-US" dirty="0"/>
              <a:t>You might also be interested in tips for success: what have other programs learned when they’ve gone through and tried to engage contractors and recruit them to their program? </a:t>
            </a:r>
          </a:p>
          <a:p>
            <a:endParaRPr lang="en-US" dirty="0"/>
          </a:p>
          <a:p>
            <a:r>
              <a:rPr lang="en-US" dirty="0"/>
              <a:t>***One of those tips is around helping contractors enter the market by lowering barriers to entry and providing them with training, networking, and mentoring opportunities. </a:t>
            </a:r>
          </a:p>
          <a:p>
            <a:endParaRPr lang="en-US" dirty="0"/>
          </a:p>
          <a:p>
            <a:pPr marL="174245" indent="-174245">
              <a:buFont typeface="Arial" panose="020B0604020202020204" pitchFamily="34" charset="0"/>
              <a:buChar char="•"/>
            </a:pPr>
            <a:r>
              <a:rPr lang="en-US" dirty="0"/>
              <a:t>In this tip, you can read about a variety of ways you can help contractors overcome the barriers to entry in the marketplace. </a:t>
            </a:r>
            <a:r>
              <a:rPr lang="en-US" dirty="0" smtClean="0"/>
              <a:t>The common</a:t>
            </a:r>
            <a:r>
              <a:rPr lang="en-US" baseline="0" dirty="0" smtClean="0"/>
              <a:t> </a:t>
            </a:r>
            <a:r>
              <a:rPr lang="en-US" dirty="0" smtClean="0"/>
              <a:t>barriers we’ve heard about included long delays to receive payment for the program, paperwork burdens that can sometimes enough to make contractors reluctant to participate, program expectations that were unclear to contractors, and upfront costs (e.g. for equipment purchases).  How have</a:t>
            </a:r>
            <a:r>
              <a:rPr lang="en-US" baseline="0" dirty="0" smtClean="0"/>
              <a:t> some programs responded to these issues?  </a:t>
            </a:r>
            <a:r>
              <a:rPr lang="en-US" dirty="0" smtClean="0"/>
              <a:t>You </a:t>
            </a:r>
            <a:r>
              <a:rPr lang="en-US" dirty="0"/>
              <a:t>can also read about those strategies through program examples.</a:t>
            </a:r>
          </a:p>
          <a:p>
            <a:pPr marL="174245" indent="-174245">
              <a:buFont typeface="Arial" panose="020B0604020202020204" pitchFamily="34" charset="0"/>
              <a:buChar char="•"/>
            </a:pPr>
            <a:r>
              <a:rPr lang="en-US" dirty="0" smtClean="0"/>
              <a:t>The photo you see here takes</a:t>
            </a:r>
            <a:r>
              <a:rPr lang="en-US" baseline="0" dirty="0" smtClean="0"/>
              <a:t> you to </a:t>
            </a:r>
            <a:r>
              <a:rPr lang="en-US" dirty="0" smtClean="0"/>
              <a:t>a </a:t>
            </a:r>
            <a:r>
              <a:rPr lang="en-US" dirty="0"/>
              <a:t>video from </a:t>
            </a:r>
            <a:r>
              <a:rPr lang="en-US" dirty="0" err="1"/>
              <a:t>BetterBuildings</a:t>
            </a:r>
            <a:r>
              <a:rPr lang="en-US" dirty="0"/>
              <a:t> of Michigan describing in their own words how contractor mentoring benefits both programs and contractors</a:t>
            </a:r>
            <a:r>
              <a:rPr lang="en-US" dirty="0" smtClean="0"/>
              <a:t>.  </a:t>
            </a:r>
          </a:p>
          <a:p>
            <a:pPr marL="174245" indent="-174245">
              <a:buFont typeface="Arial" panose="020B0604020202020204" pitchFamily="34" charset="0"/>
              <a:buChar char="•"/>
            </a:pPr>
            <a:r>
              <a:rPr lang="en-US" dirty="0" smtClean="0"/>
              <a:t>You can read about Rutland County in VT and how they helped develop their contractors weather</a:t>
            </a:r>
            <a:r>
              <a:rPr lang="en-US" baseline="0" dirty="0" smtClean="0"/>
              <a:t> their seasonal workload and peaks in demand as a result of the program.  </a:t>
            </a:r>
          </a:p>
          <a:p>
            <a:pPr marL="174245" indent="-174245">
              <a:buFont typeface="Arial" panose="020B0604020202020204" pitchFamily="34" charset="0"/>
              <a:buChar char="•"/>
            </a:pPr>
            <a:r>
              <a:rPr lang="en-US" baseline="0" dirty="0" smtClean="0"/>
              <a:t>Another example is </a:t>
            </a:r>
            <a:r>
              <a:rPr lang="en-US" baseline="0" dirty="0" err="1" smtClean="0"/>
              <a:t>Enhabit</a:t>
            </a:r>
            <a:r>
              <a:rPr lang="en-US" baseline="0" dirty="0" smtClean="0"/>
              <a:t> in Oregon.  They provided networking and mentoring opportunities that connected new technicians with the more experienced.  They also held morning meetings twice a month to connect contractors to each other.  Through some close coordination, the program helped local contractors network and eventually develop the Home Performance Guild of Oregon.</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29</a:t>
            </a:fld>
            <a:endParaRPr lang="en-US" dirty="0"/>
          </a:p>
        </p:txBody>
      </p:sp>
    </p:spTree>
    <p:extLst>
      <p:ext uri="{BB962C8B-B14F-4D97-AF65-F5344CB8AC3E}">
        <p14:creationId xmlns:p14="http://schemas.microsoft.com/office/powerpoint/2010/main" val="268821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a:t>As we move through the tabs of this handbook, and you’ll find that in terms of case studies, ***we actually have an entire business case for home performance contracting (located here on the Examples tab). </a:t>
            </a:r>
          </a:p>
          <a:p>
            <a:pPr marL="174245" indent="-174245">
              <a:buFont typeface="Arial" panose="020B0604020202020204" pitchFamily="34" charset="0"/>
              <a:buChar char="•"/>
            </a:pPr>
            <a:r>
              <a:rPr lang="en-US" dirty="0"/>
              <a:t>This would be valuable for you to understand if you’re interested in recruiting contractors because you need to understand how they operate, how they think, and what kinds of enticements might be motivating to them to get them to engage with your program. </a:t>
            </a:r>
          </a:p>
        </p:txBody>
      </p:sp>
      <p:sp>
        <p:nvSpPr>
          <p:cNvPr id="4" name="Slide Number Placeholder 3"/>
          <p:cNvSpPr>
            <a:spLocks noGrp="1"/>
          </p:cNvSpPr>
          <p:nvPr>
            <p:ph type="sldNum" sz="quarter" idx="10"/>
          </p:nvPr>
        </p:nvSpPr>
        <p:spPr/>
        <p:txBody>
          <a:bodyPr/>
          <a:lstStyle/>
          <a:p>
            <a:fld id="{5EE62C11-503B-474C-9614-070A535169E3}" type="slidenum">
              <a:rPr lang="en-US" smtClean="0"/>
              <a:pPr/>
              <a:t>30</a:t>
            </a:fld>
            <a:endParaRPr lang="en-US" dirty="0"/>
          </a:p>
        </p:txBody>
      </p:sp>
    </p:spTree>
    <p:extLst>
      <p:ext uri="{BB962C8B-B14F-4D97-AF65-F5344CB8AC3E}">
        <p14:creationId xmlns:p14="http://schemas.microsoft.com/office/powerpoint/2010/main" val="2944560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a:t>The last tab on topical resources includes a variety of presentations related to recruitment. </a:t>
            </a:r>
          </a:p>
          <a:p>
            <a:endParaRPr lang="en-US" dirty="0"/>
          </a:p>
          <a:p>
            <a:r>
              <a:rPr lang="en-US" dirty="0"/>
              <a:t>***This particular one we’ve got here is about </a:t>
            </a:r>
            <a:r>
              <a:rPr lang="en-US" dirty="0" smtClean="0"/>
              <a:t>5 steps to a profitable contractor base.  Participating in a program can benefit contractors by generating good leads, but that participatio</a:t>
            </a:r>
            <a:r>
              <a:rPr lang="en-US" baseline="0" dirty="0" smtClean="0"/>
              <a:t>n does have a cost associated with it in terms of time and resources.  So how do you design a program that meets your goals without causing undue burden to your contractors (minimize the hurt) and facilitating their profitability (making participation attractive)?</a:t>
            </a:r>
            <a:endParaRPr lang="en-US" dirty="0"/>
          </a:p>
          <a:p>
            <a:endParaRPr lang="en-US" dirty="0"/>
          </a:p>
          <a:p>
            <a:pPr marL="174245" indent="-174245">
              <a:buFont typeface="Arial" panose="020B0604020202020204" pitchFamily="34" charset="0"/>
              <a:buChar char="•"/>
            </a:pPr>
            <a:r>
              <a:rPr lang="en-US" dirty="0"/>
              <a:t>You can go through the PowerPoint and get </a:t>
            </a:r>
            <a:r>
              <a:rPr lang="en-US" dirty="0" smtClean="0"/>
              <a:t>more detail.</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31</a:t>
            </a:fld>
            <a:endParaRPr lang="en-US" dirty="0"/>
          </a:p>
        </p:txBody>
      </p:sp>
    </p:spTree>
    <p:extLst>
      <p:ext uri="{BB962C8B-B14F-4D97-AF65-F5344CB8AC3E}">
        <p14:creationId xmlns:p14="http://schemas.microsoft.com/office/powerpoint/2010/main" val="4132780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32</a:t>
            </a:fld>
            <a:endParaRPr lang="en-US" dirty="0"/>
          </a:p>
        </p:txBody>
      </p:sp>
    </p:spTree>
    <p:extLst>
      <p:ext uri="{BB962C8B-B14F-4D97-AF65-F5344CB8AC3E}">
        <p14:creationId xmlns:p14="http://schemas.microsoft.com/office/powerpoint/2010/main" val="247683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step goes into detail about the key stages of a QA process like the</a:t>
            </a:r>
            <a:r>
              <a:rPr lang="en-US" baseline="0" dirty="0" smtClean="0"/>
              <a:t> paper review and field inspections and how to provide feedback to contractors;</a:t>
            </a:r>
            <a:r>
              <a:rPr lang="en-US" dirty="0" smtClean="0"/>
              <a:t> resources available for you like the Weatherization Assistance Program’s Quality Work Plan; and</a:t>
            </a:r>
            <a:r>
              <a:rPr lang="en-US" baseline="0" dirty="0" smtClean="0"/>
              <a:t> </a:t>
            </a:r>
            <a:r>
              <a:rPr lang="en-US" dirty="0" smtClean="0"/>
              <a:t>examples of what</a:t>
            </a:r>
            <a:r>
              <a:rPr lang="en-US" baseline="0" dirty="0" smtClean="0"/>
              <a:t> other programs have done.</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36</a:t>
            </a:fld>
            <a:endParaRPr lang="en-US" dirty="0"/>
          </a:p>
        </p:txBody>
      </p:sp>
    </p:spTree>
    <p:extLst>
      <p:ext uri="{BB962C8B-B14F-4D97-AF65-F5344CB8AC3E}">
        <p14:creationId xmlns:p14="http://schemas.microsoft.com/office/powerpoint/2010/main" val="3076261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handouts</a:t>
            </a: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9709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852B3BD9-76E0-415D-9ABB-029E2A5E758F}" type="slidenum">
              <a:rPr lang="en-US" smtClean="0"/>
              <a:pPr>
                <a:defRPr/>
              </a:pPr>
              <a:t>6</a:t>
            </a:fld>
            <a:endParaRPr lang="en-US" dirty="0"/>
          </a:p>
        </p:txBody>
      </p:sp>
    </p:spTree>
    <p:extLst>
      <p:ext uri="{BB962C8B-B14F-4D97-AF65-F5344CB8AC3E}">
        <p14:creationId xmlns:p14="http://schemas.microsoft.com/office/powerpoint/2010/main" val="14084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marR="0" indent="-17424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 where can you find</a:t>
            </a:r>
            <a:r>
              <a:rPr lang="en-US" baseline="0" dirty="0" smtClean="0"/>
              <a:t> more and more detailed information about best practices and lessons learned?</a:t>
            </a:r>
            <a:endParaRPr lang="en-US" dirty="0" smtClean="0"/>
          </a:p>
          <a:p>
            <a:pPr marL="174245" indent="-174245">
              <a:buFont typeface="Arial" panose="020B0604020202020204" pitchFamily="34" charset="0"/>
              <a:buChar char="•"/>
            </a:pPr>
            <a:endParaRPr lang="en-US" dirty="0" smtClean="0"/>
          </a:p>
          <a:p>
            <a:pPr marL="0" indent="0">
              <a:buFont typeface="Arial" panose="020B0604020202020204" pitchFamily="34" charset="0"/>
              <a:buNone/>
            </a:pPr>
            <a:r>
              <a:rPr lang="en-US" dirty="0" smtClean="0"/>
              <a:t>The purpose behind the Solution Center is to help programs in the future not have to start from scratch when they are thinking about: </a:t>
            </a:r>
          </a:p>
          <a:p>
            <a:pPr marL="638897" lvl="1" indent="-174245">
              <a:buFont typeface="Arial" panose="020B0604020202020204" pitchFamily="34" charset="0"/>
              <a:buChar char="•"/>
            </a:pPr>
            <a:r>
              <a:rPr lang="en-US" dirty="0" smtClean="0"/>
              <a:t>what strategies they might employ</a:t>
            </a:r>
          </a:p>
          <a:p>
            <a:pPr marL="638897" lvl="1" indent="-174245">
              <a:buFont typeface="Arial" panose="020B0604020202020204" pitchFamily="34" charset="0"/>
              <a:buChar char="•"/>
            </a:pPr>
            <a:r>
              <a:rPr lang="en-US" dirty="0" smtClean="0"/>
              <a:t>what kind of program design they are going to go after</a:t>
            </a:r>
          </a:p>
          <a:p>
            <a:pPr marL="638897" lvl="1" indent="-174245">
              <a:buFont typeface="Arial" panose="020B0604020202020204" pitchFamily="34" charset="0"/>
              <a:buChar char="•"/>
            </a:pPr>
            <a:r>
              <a:rPr lang="en-US" dirty="0" smtClean="0"/>
              <a:t>and how they would engage the marketplace of consumers. </a:t>
            </a:r>
          </a:p>
          <a:p>
            <a:pPr marL="174245" indent="-174245">
              <a:buFont typeface="Arial" panose="020B0604020202020204" pitchFamily="34" charset="0"/>
              <a:buChar char="•"/>
            </a:pPr>
            <a:r>
              <a:rPr lang="en-US" dirty="0" smtClean="0"/>
              <a:t>We want to help minimize trial and error &amp; help programs and their partners plan, operate, and evaluate their programs.</a:t>
            </a:r>
          </a:p>
          <a:p>
            <a:pPr marL="174245" indent="-174245">
              <a:buFont typeface="Arial" panose="020B0604020202020204" pitchFamily="34" charset="0"/>
              <a:buChar char="•"/>
            </a:pPr>
            <a:r>
              <a:rPr lang="en-US" dirty="0" smtClean="0"/>
              <a:t>The SC a living repository of examples, lessons, and resources. We are actively engaging with programs, who may or may not have DOE partners in the past, in search of additional examples and lessons learned from their perspective that we can add. And we will continue to do that in the future. </a:t>
            </a:r>
          </a:p>
          <a:p>
            <a:pPr marL="174245" indent="-174245">
              <a:buFont typeface="Arial" panose="020B0604020202020204" pitchFamily="34" charset="0"/>
              <a:buChar char="•"/>
            </a:pPr>
            <a:r>
              <a:rPr lang="en-US" dirty="0" smtClean="0"/>
              <a:t>Information is organized around Program</a:t>
            </a:r>
            <a:r>
              <a:rPr lang="en-US" baseline="0" dirty="0" smtClean="0"/>
              <a:t> Components</a:t>
            </a:r>
            <a:endParaRPr lang="en-US" dirty="0" smtClean="0"/>
          </a:p>
        </p:txBody>
      </p:sp>
      <p:sp>
        <p:nvSpPr>
          <p:cNvPr id="4" name="Slide Number Placeholder 3"/>
          <p:cNvSpPr>
            <a:spLocks noGrp="1"/>
          </p:cNvSpPr>
          <p:nvPr>
            <p:ph type="sldNum" sz="quarter" idx="10"/>
          </p:nvPr>
        </p:nvSpPr>
        <p:spPr/>
        <p:txBody>
          <a:bodyPr/>
          <a:lstStyle/>
          <a:p>
            <a:fld id="{5EE62C11-503B-474C-9614-070A535169E3}" type="slidenum">
              <a:rPr lang="en-US" smtClean="0"/>
              <a:pPr/>
              <a:t>8</a:t>
            </a:fld>
            <a:endParaRPr lang="en-US" dirty="0"/>
          </a:p>
        </p:txBody>
      </p:sp>
    </p:spTree>
    <p:extLst>
      <p:ext uri="{BB962C8B-B14F-4D97-AF65-F5344CB8AC3E}">
        <p14:creationId xmlns:p14="http://schemas.microsoft.com/office/powerpoint/2010/main" val="86592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245" indent="-174245">
              <a:buFont typeface="Arial" panose="020B0604020202020204" pitchFamily="34" charset="0"/>
              <a:buChar char="•"/>
            </a:pPr>
            <a:r>
              <a:rPr lang="en-US" dirty="0"/>
              <a:t>The purpose behind the Solution Center is to help programs in the future not have to start from scratch when they are thinking about: </a:t>
            </a:r>
          </a:p>
          <a:p>
            <a:pPr marL="638897" lvl="1" indent="-174245">
              <a:buFont typeface="Arial" panose="020B0604020202020204" pitchFamily="34" charset="0"/>
              <a:buChar char="•"/>
            </a:pPr>
            <a:r>
              <a:rPr lang="en-US" dirty="0"/>
              <a:t>what strategies they might employ</a:t>
            </a:r>
          </a:p>
          <a:p>
            <a:pPr marL="638897" lvl="1" indent="-174245">
              <a:buFont typeface="Arial" panose="020B0604020202020204" pitchFamily="34" charset="0"/>
              <a:buChar char="•"/>
            </a:pPr>
            <a:r>
              <a:rPr lang="en-US" dirty="0"/>
              <a:t>what kind of program design they are going to go after</a:t>
            </a:r>
          </a:p>
          <a:p>
            <a:pPr marL="638897" lvl="1" indent="-174245">
              <a:buFont typeface="Arial" panose="020B0604020202020204" pitchFamily="34" charset="0"/>
              <a:buChar char="•"/>
            </a:pPr>
            <a:r>
              <a:rPr lang="en-US" dirty="0"/>
              <a:t>and how they would engage the marketplace of consumers. </a:t>
            </a:r>
          </a:p>
          <a:p>
            <a:pPr marL="174245" indent="-174245">
              <a:buFont typeface="Arial" panose="020B0604020202020204" pitchFamily="34" charset="0"/>
              <a:buChar char="•"/>
            </a:pPr>
            <a:r>
              <a:rPr lang="en-US" dirty="0"/>
              <a:t>We want to help minimize trial and error, help programs and their partners plan, operate, and evaluate their programs.</a:t>
            </a:r>
          </a:p>
          <a:p>
            <a:pPr marL="174245" indent="-174245">
              <a:buFont typeface="Arial" panose="020B0604020202020204" pitchFamily="34" charset="0"/>
              <a:buChar char="•"/>
            </a:pPr>
            <a:r>
              <a:rPr lang="en-US" dirty="0"/>
              <a:t>Our intent is to provide a living repository of examples, lessons, and resources. We are actively engaging with programs, who may or may not have DOE partners in the past, in search of additional examples and lessons learned from their perspective that we can add. And we will continue to do that in the future. </a:t>
            </a:r>
          </a:p>
          <a:p>
            <a:pPr marL="174245" indent="-1742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52B3BD9-76E0-415D-9ABB-029E2A5E758F}" type="slidenum">
              <a:rPr lang="en-US" smtClean="0"/>
              <a:pPr>
                <a:defRPr/>
              </a:pPr>
              <a:t>9</a:t>
            </a:fld>
            <a:endParaRPr lang="en-US" dirty="0"/>
          </a:p>
        </p:txBody>
      </p:sp>
    </p:spTree>
    <p:extLst>
      <p:ext uri="{BB962C8B-B14F-4D97-AF65-F5344CB8AC3E}">
        <p14:creationId xmlns:p14="http://schemas.microsoft.com/office/powerpoint/2010/main" val="36223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4245" indent="-174245">
              <a:buFont typeface="Arial" panose="020B0604020202020204" pitchFamily="34" charset="0"/>
              <a:buChar char="•"/>
            </a:pPr>
            <a:r>
              <a:rPr lang="en-US" dirty="0"/>
              <a:t>Let’s get started with the framework. The content in the Solution Center is built around </a:t>
            </a:r>
            <a:r>
              <a:rPr lang="en-US" b="1" dirty="0"/>
              <a:t>six main program components</a:t>
            </a:r>
            <a:r>
              <a:rPr lang="en-US" dirty="0"/>
              <a:t>, or aspects of a program that relate to planning, operations, and implementation. </a:t>
            </a:r>
          </a:p>
          <a:p>
            <a:pPr marL="174245" indent="-174245">
              <a:buFont typeface="Arial" panose="020B0604020202020204" pitchFamily="34" charset="0"/>
              <a:buChar char="•"/>
            </a:pPr>
            <a:r>
              <a:rPr lang="en-US" dirty="0"/>
              <a:t>Those six components start in the upper left corner with </a:t>
            </a:r>
            <a:r>
              <a:rPr lang="en-US" b="1" dirty="0"/>
              <a:t>market position and business model</a:t>
            </a:r>
            <a:r>
              <a:rPr lang="en-US" dirty="0"/>
              <a:t>:</a:t>
            </a:r>
          </a:p>
          <a:p>
            <a:pPr marL="638897" lvl="1" indent="-174245">
              <a:buFont typeface="Arial" panose="020B0604020202020204" pitchFamily="34" charset="0"/>
              <a:buChar char="•"/>
            </a:pPr>
            <a:r>
              <a:rPr lang="en-US" dirty="0"/>
              <a:t>This component specifically asks what kind of organization are you and therefore what kind of constraints are on your ability to implement the program, what kind of considerations do you have to keep in mind, and also what kind of partnerships might be most relevant to you. </a:t>
            </a:r>
          </a:p>
          <a:p>
            <a:pPr marL="638897" lvl="1" indent="-174245">
              <a:buFont typeface="Arial" panose="020B0604020202020204" pitchFamily="34" charset="0"/>
              <a:buChar char="•"/>
            </a:pPr>
            <a:r>
              <a:rPr lang="en-US" dirty="0"/>
              <a:t>A utility program that is operating in a regulatory environment where there are energy efficiency targets or where there are strict cost effectiveness tests will probably look relatively different from a state-energy-office-run program or an NGO-run program that isn’t facing those same type of constraints, but might instead be facing funding constraints in a different way. </a:t>
            </a:r>
          </a:p>
          <a:p>
            <a:pPr marL="638897" lvl="1" indent="-174245">
              <a:buFont typeface="Arial" panose="020B0604020202020204" pitchFamily="34" charset="0"/>
              <a:buChar char="•"/>
            </a:pPr>
            <a:r>
              <a:rPr lang="en-US" dirty="0"/>
              <a:t>The market position and business model is the place to start to flag what kind of an organization you are and how you might need to operate as a result.</a:t>
            </a:r>
          </a:p>
          <a:p>
            <a:pPr marL="174245" indent="-174245">
              <a:buFont typeface="Arial" panose="020B0604020202020204" pitchFamily="34" charset="0"/>
              <a:buChar char="•"/>
            </a:pPr>
            <a:r>
              <a:rPr lang="en-US" dirty="0"/>
              <a:t>That leads into our central component around </a:t>
            </a:r>
            <a:r>
              <a:rPr lang="en-US" b="1" dirty="0"/>
              <a:t>program design and customer experience</a:t>
            </a:r>
            <a:r>
              <a:rPr lang="en-US" dirty="0"/>
              <a:t>:</a:t>
            </a:r>
          </a:p>
          <a:p>
            <a:pPr marL="638897" lvl="1" indent="-174245">
              <a:buFont typeface="Arial" panose="020B0604020202020204" pitchFamily="34" charset="0"/>
              <a:buChar char="•"/>
            </a:pPr>
            <a:r>
              <a:rPr lang="en-US" dirty="0"/>
              <a:t>Customer experience is central because we found through experience that programs are very complicated when it comes down to it on the ground and behind the scenes.  Ultimately, if the customer isn’t kept central the program is not going to work. It’s not going to achieve its goals. The program has to provide a positive customer experience. Otherwise the customers are not going to come back. They’re not going to refer their friends. You lose a lot of opportunities as far as word of mouth, and free marketing and outreach. And you’re probably not going to get the energy savings you were expecting.   </a:t>
            </a:r>
          </a:p>
          <a:p>
            <a:pPr marL="174245" indent="-174245">
              <a:buFont typeface="Arial" panose="020B0604020202020204" pitchFamily="34" charset="0"/>
              <a:buChar char="•"/>
            </a:pPr>
            <a:r>
              <a:rPr lang="en-US" dirty="0"/>
              <a:t>Our program design piece is bolstered by the three components on the bottom. These are the components that people most frequently think of when they are thinking about how to run a residential energy efficiency program:</a:t>
            </a:r>
          </a:p>
          <a:p>
            <a:pPr marL="638897" lvl="1" indent="-174245">
              <a:buFont typeface="Arial" panose="020B0604020202020204" pitchFamily="34" charset="0"/>
              <a:buChar char="•"/>
            </a:pPr>
            <a:r>
              <a:rPr lang="en-US" dirty="0"/>
              <a:t>First is </a:t>
            </a:r>
            <a:r>
              <a:rPr lang="en-US" b="1" dirty="0"/>
              <a:t>marketing and outreach</a:t>
            </a:r>
            <a:r>
              <a:rPr lang="en-US" dirty="0"/>
              <a:t>: how do you get customers engaged in the first place?  </a:t>
            </a:r>
          </a:p>
          <a:p>
            <a:pPr marL="638897" lvl="1" indent="-174245">
              <a:buFont typeface="Arial" panose="020B0604020202020204" pitchFamily="34" charset="0"/>
              <a:buChar char="•"/>
            </a:pPr>
            <a:r>
              <a:rPr lang="en-US" dirty="0"/>
              <a:t>Second is </a:t>
            </a:r>
            <a:r>
              <a:rPr lang="en-US" b="1" dirty="0"/>
              <a:t>financing</a:t>
            </a:r>
            <a:r>
              <a:rPr lang="en-US" dirty="0"/>
              <a:t>: how are they going to pay for the upgrade measures that you want them to install? Whether you offer the financing or a partner does. </a:t>
            </a:r>
          </a:p>
          <a:p>
            <a:pPr marL="638897" lvl="1" indent="-174245">
              <a:buFont typeface="Arial" panose="020B0604020202020204" pitchFamily="34" charset="0"/>
              <a:buChar char="•"/>
            </a:pPr>
            <a:r>
              <a:rPr lang="en-US" dirty="0"/>
              <a:t>Third is the most important partnership - with your contractors and ensuring that you have got an </a:t>
            </a:r>
            <a:r>
              <a:rPr lang="en-US" b="1" dirty="0"/>
              <a:t>engaged contractor base </a:t>
            </a:r>
            <a:r>
              <a:rPr lang="en-US" dirty="0"/>
              <a:t>who is working in true partnership with the program and vice-versa. And if you don’t have fully qualified contractors sufficient to meet your program’s need, then you would need to engage in workforce development, as well. </a:t>
            </a:r>
          </a:p>
          <a:p>
            <a:pPr marL="174245" indent="-174245">
              <a:buFont typeface="Arial" panose="020B0604020202020204" pitchFamily="34" charset="0"/>
              <a:buChar char="•"/>
            </a:pPr>
            <a:r>
              <a:rPr lang="en-US" dirty="0"/>
              <a:t>Then if you go back up, last but not least, in the upper right corner you see the </a:t>
            </a:r>
            <a:r>
              <a:rPr lang="en-US" b="1" dirty="0"/>
              <a:t>evaluation and data collection </a:t>
            </a:r>
            <a:r>
              <a:rPr lang="en-US" dirty="0"/>
              <a:t>box:</a:t>
            </a:r>
          </a:p>
          <a:p>
            <a:pPr marL="638897" lvl="1" indent="-174245">
              <a:buFont typeface="Arial" panose="020B0604020202020204" pitchFamily="34" charset="0"/>
              <a:buChar char="•"/>
            </a:pPr>
            <a:r>
              <a:rPr lang="en-US" dirty="0"/>
              <a:t>This is how we answer the question of how well have we been doing. </a:t>
            </a:r>
          </a:p>
          <a:p>
            <a:pPr marL="638897" lvl="1" indent="-174245">
              <a:buFont typeface="Arial" panose="020B0604020202020204" pitchFamily="34" charset="0"/>
              <a:buChar char="•"/>
            </a:pPr>
            <a:r>
              <a:rPr lang="en-US" dirty="0"/>
              <a:t>You need to assess that on a regular basis, but also most programs have to assess periodically on what they have accomplished: how it looks as far as their return on investments. And some of that relates to cost effectiveness, typically. </a:t>
            </a:r>
          </a:p>
          <a:p>
            <a:pPr marL="174245" indent="-174245">
              <a:buFont typeface="Arial" panose="020B0604020202020204" pitchFamily="34" charset="0"/>
              <a:buChar char="•"/>
            </a:pPr>
            <a:r>
              <a:rPr lang="en-US" dirty="0"/>
              <a:t>These are the six major operational areas of a program, and so all of the content in the Solution Center is housed within one of each of these six areas. </a:t>
            </a:r>
          </a:p>
        </p:txBody>
      </p:sp>
      <p:sp>
        <p:nvSpPr>
          <p:cNvPr id="4" name="Slide Number Placeholder 3"/>
          <p:cNvSpPr>
            <a:spLocks noGrp="1"/>
          </p:cNvSpPr>
          <p:nvPr>
            <p:ph type="sldNum" sz="quarter" idx="10"/>
          </p:nvPr>
        </p:nvSpPr>
        <p:spPr/>
        <p:txBody>
          <a:bodyPr/>
          <a:lstStyle/>
          <a:p>
            <a:fld id="{5EE62C11-503B-474C-9614-070A535169E3}" type="slidenum">
              <a:rPr lang="en-US" smtClean="0"/>
              <a:pPr/>
              <a:t>10</a:t>
            </a:fld>
            <a:endParaRPr lang="en-US" dirty="0"/>
          </a:p>
        </p:txBody>
      </p:sp>
    </p:spTree>
    <p:extLst>
      <p:ext uri="{BB962C8B-B14F-4D97-AF65-F5344CB8AC3E}">
        <p14:creationId xmlns:p14="http://schemas.microsoft.com/office/powerpoint/2010/main" val="285116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455963" eaLnBrk="0" fontAlgn="base" hangingPunct="0">
              <a:spcBef>
                <a:spcPct val="30000"/>
              </a:spcBef>
              <a:spcAft>
                <a:spcPct val="0"/>
              </a:spcAft>
              <a:buFont typeface="Arial" panose="020B0604020202020204" pitchFamily="34" charset="0"/>
              <a:buChar char="•"/>
              <a:defRPr/>
            </a:pPr>
            <a:r>
              <a:rPr lang="en-US" dirty="0" smtClean="0"/>
              <a:t>Handbooks are the primary pieces of content in the Solution Center</a:t>
            </a:r>
          </a:p>
          <a:p>
            <a:pPr marL="171450" indent="-171450" defTabSz="455963" eaLnBrk="0" fontAlgn="base" hangingPunct="0">
              <a:spcBef>
                <a:spcPct val="30000"/>
              </a:spcBef>
              <a:spcAft>
                <a:spcPct val="0"/>
              </a:spcAft>
              <a:buFont typeface="Arial" panose="020B0604020202020204" pitchFamily="34" charset="0"/>
              <a:buChar char="•"/>
              <a:defRPr/>
            </a:pPr>
            <a:r>
              <a:rPr lang="en-US" dirty="0" smtClean="0"/>
              <a:t>A handbook is a reference manual that explains why and how to implement specific stages of a residential energy efficiency program</a:t>
            </a:r>
          </a:p>
          <a:p>
            <a:pPr marL="171450" indent="-171450" defTabSz="455963" eaLnBrk="0" fontAlgn="base" hangingPunct="0">
              <a:spcBef>
                <a:spcPct val="30000"/>
              </a:spcBef>
              <a:spcAft>
                <a:spcPct val="0"/>
              </a:spcAft>
              <a:buFont typeface="Arial" panose="020B0604020202020204" pitchFamily="34" charset="0"/>
              <a:buChar char="•"/>
              <a:defRPr/>
            </a:pPr>
            <a:r>
              <a:rPr lang="en-US" dirty="0" smtClean="0"/>
              <a:t>Each handbook contains a series of tabs shown here that allows users to quickly identify the type of information and resources they are looking for.</a:t>
            </a:r>
          </a:p>
          <a:p>
            <a:pPr marL="174245" indent="-174245">
              <a:buFont typeface="Arial" panose="020B0604020202020204" pitchFamily="34" charset="0"/>
              <a:buChar char="•"/>
            </a:pPr>
            <a:r>
              <a:rPr lang="en-US" dirty="0" smtClean="0"/>
              <a:t>The </a:t>
            </a:r>
            <a:r>
              <a:rPr lang="en-US" dirty="0"/>
              <a:t>structure starts with a </a:t>
            </a:r>
            <a:r>
              <a:rPr lang="en-US" b="1" dirty="0"/>
              <a:t>description</a:t>
            </a:r>
            <a:r>
              <a:rPr lang="en-US" dirty="0"/>
              <a:t>:</a:t>
            </a:r>
          </a:p>
          <a:p>
            <a:pPr marL="638897" lvl="1" indent="-174245">
              <a:buFont typeface="Arial" panose="020B0604020202020204" pitchFamily="34" charset="0"/>
              <a:buChar char="•"/>
            </a:pPr>
            <a:r>
              <a:rPr lang="en-US" dirty="0"/>
              <a:t>The description tab will say why that particular stage is important and what the user will learn. </a:t>
            </a:r>
          </a:p>
          <a:p>
            <a:pPr marL="638897" lvl="1" indent="-174245">
              <a:buFont typeface="Arial" panose="020B0604020202020204" pitchFamily="34" charset="0"/>
              <a:buChar char="•"/>
            </a:pPr>
            <a:r>
              <a:rPr lang="en-US" dirty="0"/>
              <a:t>It also will give you some tips about other key resources that might be relevant elsewhere in the Solution Center or other DOE resources that are available on the Web</a:t>
            </a:r>
          </a:p>
          <a:p>
            <a:pPr marL="174245" indent="-1742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11</a:t>
            </a:fld>
            <a:endParaRPr lang="en-US" dirty="0"/>
          </a:p>
        </p:txBody>
      </p:sp>
    </p:spTree>
    <p:extLst>
      <p:ext uri="{BB962C8B-B14F-4D97-AF65-F5344CB8AC3E}">
        <p14:creationId xmlns:p14="http://schemas.microsoft.com/office/powerpoint/2010/main" val="340724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245" indent="-174245" defTabSz="464652">
              <a:buFont typeface="Arial" panose="020B0604020202020204" pitchFamily="34" charset="0"/>
              <a:buChar char="•"/>
              <a:defRPr/>
            </a:pPr>
            <a:r>
              <a:rPr lang="en-US" dirty="0" smtClean="0"/>
              <a:t>The </a:t>
            </a:r>
            <a:r>
              <a:rPr lang="en-US" b="1" dirty="0" smtClean="0"/>
              <a:t>step-by-step tab </a:t>
            </a:r>
            <a:r>
              <a:rPr lang="en-US" dirty="0" smtClean="0"/>
              <a:t>tells </a:t>
            </a:r>
            <a:r>
              <a:rPr lang="en-US" dirty="0"/>
              <a:t>you what the stage really means and how you can do it – how you can implement it. </a:t>
            </a:r>
          </a:p>
          <a:p>
            <a:pPr marL="174245" indent="-174245" defTabSz="464652">
              <a:buFont typeface="Arial" panose="020B0604020202020204" pitchFamily="34" charset="0"/>
              <a:buChar char="•"/>
              <a:defRPr/>
            </a:pPr>
            <a:endParaRPr lang="en-US" dirty="0"/>
          </a:p>
          <a:p>
            <a:pPr defTabSz="464652">
              <a:defRPr/>
            </a:pPr>
            <a:r>
              <a:rPr lang="en-US" dirty="0"/>
              <a:t>***Selecting a step allows opens an accordion to access information.</a:t>
            </a:r>
          </a:p>
          <a:p>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12</a:t>
            </a:fld>
            <a:endParaRPr lang="en-US" dirty="0"/>
          </a:p>
        </p:txBody>
      </p:sp>
    </p:spTree>
    <p:extLst>
      <p:ext uri="{BB962C8B-B14F-4D97-AF65-F5344CB8AC3E}">
        <p14:creationId xmlns:p14="http://schemas.microsoft.com/office/powerpoint/2010/main" val="214199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245" indent="-174245">
              <a:buFont typeface="Arial" panose="020B0604020202020204" pitchFamily="34" charset="0"/>
              <a:buChar char="•"/>
            </a:pPr>
            <a:r>
              <a:rPr lang="en-US" dirty="0"/>
              <a:t>The third tab in each handbook is called “</a:t>
            </a:r>
            <a:r>
              <a:rPr lang="en-US" b="1" dirty="0"/>
              <a:t>tips for success</a:t>
            </a:r>
            <a:r>
              <a:rPr lang="en-US" dirty="0"/>
              <a:t>.” </a:t>
            </a:r>
          </a:p>
          <a:p>
            <a:pPr marL="174245" indent="-174245">
              <a:buFont typeface="Arial" panose="020B0604020202020204" pitchFamily="34" charset="0"/>
              <a:buChar char="•"/>
            </a:pPr>
            <a:r>
              <a:rPr lang="en-US" dirty="0"/>
              <a:t>Tips for success are lessons that are based on documented experience from multiple programs.</a:t>
            </a:r>
          </a:p>
          <a:p>
            <a:pPr marL="174245" indent="-174245">
              <a:buFont typeface="Arial" panose="020B0604020202020204" pitchFamily="34" charset="0"/>
              <a:buChar char="•"/>
            </a:pPr>
            <a:r>
              <a:rPr lang="en-US" dirty="0"/>
              <a:t>All the tips for success are what multiple programs have said they learned the hard way, they want users of the Solution Center to not have to start from scratch and benefit from their own experience.  </a:t>
            </a:r>
          </a:p>
          <a:p>
            <a:pPr marL="174245" indent="-174245">
              <a:buFont typeface="Arial" panose="020B0604020202020204" pitchFamily="34" charset="0"/>
              <a:buChar char="•"/>
            </a:pPr>
            <a:r>
              <a:rPr lang="en-US" dirty="0"/>
              <a:t>Within a tip for success, it will: </a:t>
            </a:r>
          </a:p>
          <a:p>
            <a:pPr marL="638897" lvl="1" indent="-174245">
              <a:buFont typeface="Arial" panose="020B0604020202020204" pitchFamily="34" charset="0"/>
              <a:buChar char="•"/>
            </a:pPr>
            <a:r>
              <a:rPr lang="en-US" dirty="0"/>
              <a:t>Describe what the particular barrier is that is being overcome with this strategy or approach. </a:t>
            </a:r>
          </a:p>
          <a:p>
            <a:pPr marL="638897" lvl="1" indent="-174245">
              <a:buFont typeface="Arial" panose="020B0604020202020204" pitchFamily="34" charset="0"/>
              <a:buChar char="•"/>
            </a:pPr>
            <a:r>
              <a:rPr lang="en-US" dirty="0"/>
              <a:t>Give you a synopsis of why that has been valuable and then it will provide multiple examples for particular programs that have actually gone through and demonstrated that this was valuable to them.</a:t>
            </a:r>
          </a:p>
          <a:p>
            <a:pPr marL="638897" lvl="1" indent="-174245">
              <a:buFont typeface="Arial" panose="020B0604020202020204" pitchFamily="34" charset="0"/>
              <a:buChar char="•"/>
            </a:pPr>
            <a:r>
              <a:rPr lang="en-US" dirty="0"/>
              <a:t>Give you information about what their market looks like and what kind of results they achieved.  </a:t>
            </a:r>
          </a:p>
          <a:p>
            <a:endParaRPr lang="en-US" dirty="0"/>
          </a:p>
        </p:txBody>
      </p:sp>
      <p:sp>
        <p:nvSpPr>
          <p:cNvPr id="4" name="Slide Number Placeholder 3"/>
          <p:cNvSpPr>
            <a:spLocks noGrp="1"/>
          </p:cNvSpPr>
          <p:nvPr>
            <p:ph type="sldNum" sz="quarter" idx="10"/>
          </p:nvPr>
        </p:nvSpPr>
        <p:spPr/>
        <p:txBody>
          <a:bodyPr/>
          <a:lstStyle/>
          <a:p>
            <a:fld id="{5EE62C11-503B-474C-9614-070A535169E3}" type="slidenum">
              <a:rPr lang="en-US" smtClean="0"/>
              <a:pPr/>
              <a:t>13</a:t>
            </a:fld>
            <a:endParaRPr lang="en-US" dirty="0"/>
          </a:p>
        </p:txBody>
      </p:sp>
    </p:spTree>
    <p:extLst>
      <p:ext uri="{BB962C8B-B14F-4D97-AF65-F5344CB8AC3E}">
        <p14:creationId xmlns:p14="http://schemas.microsoft.com/office/powerpoint/2010/main" val="2282077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Big-Arrow-No-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204" y="0"/>
            <a:ext cx="8208796" cy="6101872"/>
          </a:xfrm>
          <a:prstGeom prst="rect">
            <a:avLst/>
          </a:prstGeom>
        </p:spPr>
      </p:pic>
      <p:pic>
        <p:nvPicPr>
          <p:cNvPr id="12" name="Picture 11" descr="BetterBuildings.png"/>
          <p:cNvPicPr>
            <a:picLocks noChangeAspect="1"/>
          </p:cNvPicPr>
          <p:nvPr userDrawn="1"/>
        </p:nvPicPr>
        <p:blipFill>
          <a:blip r:embed="rId3"/>
          <a:stretch>
            <a:fillRect/>
          </a:stretch>
        </p:blipFill>
        <p:spPr>
          <a:xfrm>
            <a:off x="434173" y="524057"/>
            <a:ext cx="3214518" cy="1054035"/>
          </a:xfrm>
          <a:prstGeom prst="rect">
            <a:avLst/>
          </a:prstGeom>
        </p:spPr>
      </p:pic>
      <p:pic>
        <p:nvPicPr>
          <p:cNvPr id="13" name="Picture 12" descr="DOE_GREEN_LOGO.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9" name="Title 1"/>
          <p:cNvSpPr txBox="1">
            <a:spLocks/>
          </p:cNvSpPr>
          <p:nvPr userDrawn="1"/>
        </p:nvSpPr>
        <p:spPr>
          <a:xfrm>
            <a:off x="328007" y="2669768"/>
            <a:ext cx="3992133" cy="903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600" b="1" kern="1200" cap="none">
                <a:solidFill>
                  <a:schemeClr val="bg1"/>
                </a:solidFill>
                <a:latin typeface="+mj-lt"/>
                <a:ea typeface="+mj-ea"/>
                <a:cs typeface="+mj-cs"/>
              </a:defRPr>
            </a:lvl1pPr>
          </a:lstStyle>
          <a:p>
            <a:r>
              <a:rPr lang="en-US" dirty="0" smtClean="0"/>
              <a:t>Click To Edit Master Title Style</a:t>
            </a:r>
            <a:endParaRPr lang="en-US" dirty="0"/>
          </a:p>
        </p:txBody>
      </p:sp>
      <p:sp>
        <p:nvSpPr>
          <p:cNvPr id="2" name="Title 1"/>
          <p:cNvSpPr>
            <a:spLocks noGrp="1"/>
          </p:cNvSpPr>
          <p:nvPr>
            <p:ph type="ctrTitle"/>
          </p:nvPr>
        </p:nvSpPr>
        <p:spPr>
          <a:xfrm>
            <a:off x="361898" y="2184482"/>
            <a:ext cx="3926493" cy="930682"/>
          </a:xfrm>
        </p:spPr>
        <p:txBody>
          <a:bodyPr>
            <a:normAutofit/>
          </a:bodyPr>
          <a:lstStyle>
            <a:lvl1pPr>
              <a:defRPr sz="2600" b="1">
                <a:solidFill>
                  <a:srgbClr val="1D428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1898" y="3411639"/>
            <a:ext cx="2973993" cy="676729"/>
          </a:xfrm>
        </p:spPr>
        <p:txBody>
          <a:bodyPr>
            <a:no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173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233043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359378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B Logo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3"/>
          <p:cNvSpPr/>
          <p:nvPr userDrawn="1"/>
        </p:nvSpPr>
        <p:spPr>
          <a:xfrm>
            <a:off x="0" y="6132286"/>
            <a:ext cx="9144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BetterBuildings.png"/>
          <p:cNvPicPr>
            <a:picLocks noChangeAspect="1"/>
          </p:cNvPicPr>
          <p:nvPr userDrawn="1"/>
        </p:nvPicPr>
        <p:blipFill>
          <a:blip r:embed="rId2"/>
          <a:stretch>
            <a:fillRect/>
          </a:stretch>
        </p:blipFill>
        <p:spPr>
          <a:xfrm>
            <a:off x="7963294" y="6402120"/>
            <a:ext cx="996205" cy="326654"/>
          </a:xfrm>
          <a:prstGeom prst="rect">
            <a:avLst/>
          </a:prstGeom>
        </p:spPr>
      </p:pic>
    </p:spTree>
    <p:extLst>
      <p:ext uri="{BB962C8B-B14F-4D97-AF65-F5344CB8AC3E}">
        <p14:creationId xmlns:p14="http://schemas.microsoft.com/office/powerpoint/2010/main" val="101960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3"/>
          <p:cNvSpPr/>
          <p:nvPr userDrawn="1"/>
        </p:nvSpPr>
        <p:spPr>
          <a:xfrm>
            <a:off x="0" y="6132286"/>
            <a:ext cx="9144000" cy="725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4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in Header">
    <p:spTree>
      <p:nvGrpSpPr>
        <p:cNvPr id="1" name=""/>
        <p:cNvGrpSpPr/>
        <p:nvPr/>
      </p:nvGrpSpPr>
      <p:grpSpPr>
        <a:xfrm>
          <a:off x="0" y="0"/>
          <a:ext cx="0" cy="0"/>
          <a:chOff x="0" y="0"/>
          <a:chExt cx="0" cy="0"/>
        </a:xfrm>
      </p:grpSpPr>
      <p:sp>
        <p:nvSpPr>
          <p:cNvPr id="4" name="Title 1"/>
          <p:cNvSpPr txBox="1">
            <a:spLocks/>
          </p:cNvSpPr>
          <p:nvPr userDrawn="1"/>
        </p:nvSpPr>
        <p:spPr>
          <a:xfrm>
            <a:off x="457200" y="0"/>
            <a:ext cx="7600731" cy="10773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soli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2185"/>
            <a:ext cx="9144000" cy="1309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576072"/>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ig-arr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930" y="-88931"/>
            <a:ext cx="968412" cy="774731"/>
          </a:xfrm>
          <a:prstGeom prst="rect">
            <a:avLst/>
          </a:prstGeom>
        </p:spPr>
      </p:pic>
      <p:sp>
        <p:nvSpPr>
          <p:cNvPr id="8" name="Right Triangle 7"/>
          <p:cNvSpPr/>
          <p:nvPr userDrawn="1"/>
        </p:nvSpPr>
        <p:spPr>
          <a:xfrm flipH="1">
            <a:off x="8833838" y="427640"/>
            <a:ext cx="172838"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7600731" cy="600075"/>
          </a:xfrm>
        </p:spPr>
        <p:txBody>
          <a:bodyPr>
            <a:normAutofit/>
          </a:bodyPr>
          <a:lstStyle>
            <a:lvl1pPr>
              <a:defRPr sz="2800"/>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415444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FFBE989-400D-B94A-945A-5633B3F5FC65}" type="slidenum">
              <a:rPr lang="en-US" smtClean="0"/>
              <a:pPr/>
              <a:t>‹#›</a:t>
            </a:fld>
            <a:endParaRPr lang="en-US" dirty="0"/>
          </a:p>
        </p:txBody>
      </p:sp>
      <p:sp>
        <p:nvSpPr>
          <p:cNvPr id="4" name="Rectangle 3"/>
          <p:cNvSpPr/>
          <p:nvPr userDrawn="1"/>
        </p:nvSpPr>
        <p:spPr>
          <a:xfrm>
            <a:off x="0" y="0"/>
            <a:ext cx="9144000" cy="118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080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626972" y="2810514"/>
            <a:ext cx="7517028"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BetterBuildings.png"/>
          <p:cNvPicPr>
            <a:picLocks noChangeAspect="1"/>
          </p:cNvPicPr>
          <p:nvPr userDrawn="1"/>
        </p:nvPicPr>
        <p:blipFill>
          <a:blip r:embed="rId2"/>
          <a:stretch>
            <a:fillRect/>
          </a:stretch>
        </p:blipFill>
        <p:spPr>
          <a:xfrm>
            <a:off x="725643" y="773743"/>
            <a:ext cx="5032062" cy="1650005"/>
          </a:xfrm>
          <a:prstGeom prst="rect">
            <a:avLst/>
          </a:prstGeom>
        </p:spPr>
      </p:pic>
      <p:pic>
        <p:nvPicPr>
          <p:cNvPr id="13" name="Picture 12" descr="DOE_GREEN_LOGO.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2006919" y="2810514"/>
            <a:ext cx="6550103" cy="1176306"/>
          </a:xfrm>
        </p:spPr>
        <p:txBody>
          <a:bodyPr anchor="b">
            <a:noAutofit/>
          </a:bodyPr>
          <a:lstStyle>
            <a:lvl1pPr>
              <a:defRPr sz="3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6920" y="3989193"/>
            <a:ext cx="6446006" cy="912321"/>
          </a:xfrm>
        </p:spPr>
        <p:txBody>
          <a:bodyPr anchor="t">
            <a:noAutofit/>
          </a:bodyPr>
          <a:lstStyle>
            <a:lvl1pPr marL="0" indent="0" algn="l">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489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0"/>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i="0" dirty="0" smtClean="0">
                <a:solidFill>
                  <a:srgbClr val="000000"/>
                </a:solidFill>
                <a:latin typeface="Lucida Grande"/>
                <a:ea typeface="Lucida Grande"/>
                <a:cs typeface="Lucida Grande"/>
              </a:rPr>
              <a:t>2_Title Slide</a:t>
            </a:r>
            <a:endParaRPr lang="en-US" dirty="0"/>
          </a:p>
        </p:txBody>
      </p:sp>
      <p:sp>
        <p:nvSpPr>
          <p:cNvPr id="9" name="Rectangle 8"/>
          <p:cNvSpPr/>
          <p:nvPr userDrawn="1"/>
        </p:nvSpPr>
        <p:spPr>
          <a:xfrm>
            <a:off x="1633837" y="2869513"/>
            <a:ext cx="7510161"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Big-arr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936" y="2737425"/>
            <a:ext cx="1484677" cy="1187742"/>
          </a:xfrm>
          <a:prstGeom prst="rect">
            <a:avLst/>
          </a:prstGeom>
        </p:spPr>
      </p:pic>
      <p:pic>
        <p:nvPicPr>
          <p:cNvPr id="12" name="Picture 11" descr="BetterBuildings.png"/>
          <p:cNvPicPr>
            <a:picLocks noChangeAspect="1"/>
          </p:cNvPicPr>
          <p:nvPr userDrawn="1"/>
        </p:nvPicPr>
        <p:blipFill>
          <a:blip r:embed="rId3"/>
          <a:stretch>
            <a:fillRect/>
          </a:stretch>
        </p:blipFill>
        <p:spPr>
          <a:xfrm>
            <a:off x="725643" y="770309"/>
            <a:ext cx="5042111" cy="1653300"/>
          </a:xfrm>
          <a:prstGeom prst="rect">
            <a:avLst/>
          </a:prstGeom>
        </p:spPr>
      </p:pic>
      <p:pic>
        <p:nvPicPr>
          <p:cNvPr id="13" name="Picture 12" descr="DOE_GREEN_LOGO.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1633837" y="3941190"/>
            <a:ext cx="6550103" cy="871084"/>
          </a:xfrm>
        </p:spPr>
        <p:txBody>
          <a:bodyPr anchor="b">
            <a:noAutofit/>
          </a:bodyPr>
          <a:lstStyle>
            <a:lvl1pPr>
              <a:defRPr sz="34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33838" y="4812274"/>
            <a:ext cx="6446006" cy="1276864"/>
          </a:xfrm>
        </p:spPr>
        <p:txBody>
          <a:bodyPr anchor="t">
            <a:noAutofit/>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1636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0" y="0"/>
            <a:ext cx="9153071" cy="6858000"/>
          </a:xfrm>
          <a:prstGeom prst="rect">
            <a:avLst/>
          </a:prstGeom>
        </p:spPr>
      </p:pic>
      <p:sp>
        <p:nvSpPr>
          <p:cNvPr id="2" name="Title 1"/>
          <p:cNvSpPr>
            <a:spLocks noGrp="1"/>
          </p:cNvSpPr>
          <p:nvPr>
            <p:ph type="title" hasCustomPrompt="1"/>
          </p:nvPr>
        </p:nvSpPr>
        <p:spPr>
          <a:xfrm>
            <a:off x="945706" y="2719582"/>
            <a:ext cx="6457421" cy="903666"/>
          </a:xfrm>
        </p:spPr>
        <p:txBody>
          <a:bodyPr anchor="t">
            <a:normAutofit/>
          </a:bodyPr>
          <a:lstStyle>
            <a:lvl1pPr algn="l">
              <a:defRPr sz="2800" b="1" cap="none">
                <a:solidFill>
                  <a:schemeClr val="bg1"/>
                </a:solidFill>
              </a:defRPr>
            </a:lvl1pPr>
          </a:lstStyle>
          <a:p>
            <a:r>
              <a:rPr lang="en-US" dirty="0" smtClean="0"/>
              <a:t>Click To Edit Master Title Style</a:t>
            </a:r>
            <a:endParaRPr lang="en-US" dirty="0"/>
          </a:p>
        </p:txBody>
      </p:sp>
      <p:pic>
        <p:nvPicPr>
          <p:cNvPr id="11" name="Picture 10" descr="DOE_WHIT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2612" y="6142249"/>
            <a:ext cx="1181101" cy="403937"/>
          </a:xfrm>
          <a:prstGeom prst="rect">
            <a:avLst/>
          </a:prstGeom>
        </p:spPr>
      </p:pic>
    </p:spTree>
    <p:extLst>
      <p:ext uri="{BB962C8B-B14F-4D97-AF65-F5344CB8AC3E}">
        <p14:creationId xmlns:p14="http://schemas.microsoft.com/office/powerpoint/2010/main" val="337484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Highlight">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a:extLst>
              <a:ext uri="{28A0092B-C50C-407E-A947-70E740481C1C}">
                <a14:useLocalDpi xmlns:a14="http://schemas.microsoft.com/office/drawing/2010/main" val="0"/>
              </a:ext>
            </a:extLst>
          </a:blip>
          <a:srcRect l="22024" b="21373"/>
          <a:stretch/>
        </p:blipFill>
        <p:spPr>
          <a:xfrm>
            <a:off x="0" y="0"/>
            <a:ext cx="9153071" cy="6858000"/>
          </a:xfrm>
          <a:prstGeom prst="rect">
            <a:avLst/>
          </a:prstGeom>
        </p:spPr>
      </p:pic>
      <p:sp>
        <p:nvSpPr>
          <p:cNvPr id="2" name="Title 1"/>
          <p:cNvSpPr>
            <a:spLocks noGrp="1"/>
          </p:cNvSpPr>
          <p:nvPr>
            <p:ph type="title"/>
          </p:nvPr>
        </p:nvSpPr>
        <p:spPr>
          <a:xfrm>
            <a:off x="1020277" y="275567"/>
            <a:ext cx="5736640" cy="718900"/>
          </a:xfrm>
        </p:spPr>
        <p:txBody>
          <a:bodyPr>
            <a:normAutofit/>
          </a:bodyPr>
          <a:lstStyle>
            <a:lvl1pPr>
              <a:defRPr sz="2800" b="1"/>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4FFBE989-400D-B94A-945A-5633B3F5FC65}" type="slidenum">
              <a:rPr lang="en-US" smtClean="0"/>
              <a:pPr/>
              <a:t>‹#›</a:t>
            </a:fld>
            <a:endParaRPr lang="en-US" dirty="0"/>
          </a:p>
        </p:txBody>
      </p:sp>
      <p:sp>
        <p:nvSpPr>
          <p:cNvPr id="6" name="Picture Placeholder 5"/>
          <p:cNvSpPr>
            <a:spLocks noGrp="1"/>
          </p:cNvSpPr>
          <p:nvPr>
            <p:ph type="pic" sz="quarter" idx="11"/>
          </p:nvPr>
        </p:nvSpPr>
        <p:spPr>
          <a:xfrm>
            <a:off x="0" y="1221199"/>
            <a:ext cx="4037013" cy="4691523"/>
          </a:xfrm>
        </p:spPr>
        <p:txBody>
          <a:bodyPr/>
          <a:lstStyle/>
          <a:p>
            <a:r>
              <a:rPr lang="en-US" dirty="0" smtClean="0"/>
              <a:t>Click icon to add picture</a:t>
            </a:r>
            <a:endParaRPr lang="en-US" dirty="0"/>
          </a:p>
        </p:txBody>
      </p:sp>
      <p:sp>
        <p:nvSpPr>
          <p:cNvPr id="8" name="Text Placeholder 7"/>
          <p:cNvSpPr>
            <a:spLocks noGrp="1"/>
          </p:cNvSpPr>
          <p:nvPr>
            <p:ph type="body" sz="quarter" idx="12"/>
          </p:nvPr>
        </p:nvSpPr>
        <p:spPr>
          <a:xfrm>
            <a:off x="4337050" y="1604963"/>
            <a:ext cx="4337050" cy="4014787"/>
          </a:xfrm>
        </p:spPr>
        <p:txBody>
          <a:bodyPr/>
          <a:lstStyle>
            <a:lvl1pPr>
              <a:defRPr>
                <a:solidFill>
                  <a:srgbClr val="FFFFFF"/>
                </a:solidFill>
              </a:defRPr>
            </a:lvl1pPr>
            <a:lvl2pPr>
              <a:buClr>
                <a:schemeClr val="bg1"/>
              </a:buCl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DOE_WHIT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2612" y="6142249"/>
            <a:ext cx="1181101" cy="403937"/>
          </a:xfrm>
          <a:prstGeom prst="rect">
            <a:avLst/>
          </a:prstGeom>
        </p:spPr>
      </p:pic>
    </p:spTree>
    <p:extLst>
      <p:ext uri="{BB962C8B-B14F-4D97-AF65-F5344CB8AC3E}">
        <p14:creationId xmlns:p14="http://schemas.microsoft.com/office/powerpoint/2010/main" val="17328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186322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616370" cy="107731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4336140" y="934131"/>
            <a:ext cx="4082143" cy="4980439"/>
          </a:xfrm>
        </p:spPr>
        <p:txBody>
          <a:bodyPr/>
          <a:lstStyle/>
          <a:p>
            <a:r>
              <a:rPr lang="en-US" dirty="0" smtClean="0"/>
              <a:t>Click icon to add picture</a:t>
            </a:r>
            <a:endParaRPr lang="en-US" dirty="0"/>
          </a:p>
        </p:txBody>
      </p:sp>
      <p:sp>
        <p:nvSpPr>
          <p:cNvPr id="6" name="Text Placeholder 5"/>
          <p:cNvSpPr>
            <a:spLocks noGrp="1"/>
          </p:cNvSpPr>
          <p:nvPr>
            <p:ph type="body" sz="quarter" idx="11"/>
          </p:nvPr>
        </p:nvSpPr>
        <p:spPr>
          <a:xfrm>
            <a:off x="457199" y="1487487"/>
            <a:ext cx="3751943" cy="4427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56460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9392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0606" y="1600200"/>
            <a:ext cx="393619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1956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2521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2521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93145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077310"/>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ig-arrow.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32675" y="-166414"/>
            <a:ext cx="1807669" cy="1446136"/>
          </a:xfrm>
          <a:prstGeom prst="rect">
            <a:avLst/>
          </a:prstGeom>
        </p:spPr>
      </p:pic>
      <p:sp>
        <p:nvSpPr>
          <p:cNvPr id="2" name="Title Placeholder 1"/>
          <p:cNvSpPr>
            <a:spLocks noGrp="1"/>
          </p:cNvSpPr>
          <p:nvPr>
            <p:ph type="title"/>
          </p:nvPr>
        </p:nvSpPr>
        <p:spPr>
          <a:xfrm>
            <a:off x="457200" y="0"/>
            <a:ext cx="7600731" cy="107731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67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ight Triangle 9"/>
          <p:cNvSpPr/>
          <p:nvPr/>
        </p:nvSpPr>
        <p:spPr>
          <a:xfrm flipH="1">
            <a:off x="8618534" y="822325"/>
            <a:ext cx="258763" cy="25816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E_GREEN_LOGO.psd"/>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82387" y="6402000"/>
            <a:ext cx="996206" cy="340757"/>
          </a:xfrm>
          <a:prstGeom prst="rect">
            <a:avLst/>
          </a:prstGeom>
        </p:spPr>
      </p:pic>
      <p:pic>
        <p:nvPicPr>
          <p:cNvPr id="12" name="Picture 11" descr="BetterBuildings.png"/>
          <p:cNvPicPr>
            <a:picLocks noChangeAspect="1"/>
          </p:cNvPicPr>
          <p:nvPr/>
        </p:nvPicPr>
        <p:blipFill>
          <a:blip r:embed="rId19"/>
          <a:stretch>
            <a:fillRect/>
          </a:stretch>
        </p:blipFill>
        <p:spPr>
          <a:xfrm>
            <a:off x="162815" y="6421451"/>
            <a:ext cx="996205" cy="326654"/>
          </a:xfrm>
          <a:prstGeom prst="rect">
            <a:avLst/>
          </a:prstGeom>
        </p:spPr>
      </p:pic>
      <p:cxnSp>
        <p:nvCxnSpPr>
          <p:cNvPr id="14" name="Straight Connector 13"/>
          <p:cNvCxnSpPr/>
          <p:nvPr/>
        </p:nvCxnSpPr>
        <p:spPr>
          <a:xfrm>
            <a:off x="190028" y="6313712"/>
            <a:ext cx="878856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202276" y="6044524"/>
            <a:ext cx="450867"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pPr/>
              <a:t>‹#›</a:t>
            </a:fld>
            <a:endParaRPr lang="en-US" dirty="0"/>
          </a:p>
        </p:txBody>
      </p:sp>
    </p:spTree>
    <p:extLst>
      <p:ext uri="{BB962C8B-B14F-4D97-AF65-F5344CB8AC3E}">
        <p14:creationId xmlns:p14="http://schemas.microsoft.com/office/powerpoint/2010/main" val="284176803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1" r:id="rId4"/>
    <p:sldLayoutId id="2147483660" r:id="rId5"/>
    <p:sldLayoutId id="2147483650" r:id="rId6"/>
    <p:sldLayoutId id="2147483658" r:id="rId7"/>
    <p:sldLayoutId id="2147483652" r:id="rId8"/>
    <p:sldLayoutId id="2147483653" r:id="rId9"/>
    <p:sldLayoutId id="2147483654" r:id="rId10"/>
    <p:sldLayoutId id="2147483655" r:id="rId11"/>
    <p:sldLayoutId id="2147483663" r:id="rId12"/>
    <p:sldLayoutId id="2147483667" r:id="rId13"/>
    <p:sldLayoutId id="2147483664" r:id="rId14"/>
    <p:sldLayoutId id="2147483659" r:id="rId15"/>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homeperformance.org/conference/2016-aci-national-home-performance-conference-trade-show" TargetMode="External"/><Relationship Id="rId2" Type="http://schemas.openxmlformats.org/officeDocument/2006/relationships/hyperlink" Target="http://www.homeperformance.org/conference-page/home-performance-energy-star-partner-meeting-ready-investment-through-innovation-and" TargetMode="Externa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2" Type="http://schemas.openxmlformats.org/officeDocument/2006/relationships/hyperlink" Target="http://www.homeperformance.org/sites/default/files/Natl16_Agenda_1.25.16.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energy.gov/eere/better-buildings-neighborhood-program/accomplishments#report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919" y="3032940"/>
            <a:ext cx="6550103" cy="1176306"/>
          </a:xfrm>
        </p:spPr>
        <p:txBody>
          <a:bodyPr>
            <a:noAutofit/>
          </a:bodyPr>
          <a:lstStyle/>
          <a:p>
            <a:r>
              <a:rPr lang="en-US" sz="2800" dirty="0"/>
              <a:t>Lessons Learned &amp; the Better Buildings Residential Program Solution Center</a:t>
            </a:r>
          </a:p>
        </p:txBody>
      </p:sp>
      <p:sp>
        <p:nvSpPr>
          <p:cNvPr id="3" name="Subtitle 2"/>
          <p:cNvSpPr>
            <a:spLocks noGrp="1"/>
          </p:cNvSpPr>
          <p:nvPr>
            <p:ph type="subTitle" idx="1"/>
          </p:nvPr>
        </p:nvSpPr>
        <p:spPr>
          <a:xfrm>
            <a:off x="2006920" y="4219857"/>
            <a:ext cx="6446006" cy="912321"/>
          </a:xfrm>
        </p:spPr>
        <p:txBody>
          <a:bodyPr/>
          <a:lstStyle/>
          <a:p>
            <a:r>
              <a:rPr lang="en-US" sz="2000" dirty="0" smtClean="0"/>
              <a:t>Amanda Chiu, CSRA</a:t>
            </a:r>
            <a:endParaRPr lang="en-US" sz="2000" i="1" dirty="0" smtClean="0"/>
          </a:p>
          <a:p>
            <a:r>
              <a:rPr lang="en-US" sz="2000" dirty="0" smtClean="0"/>
              <a:t>March 24, </a:t>
            </a:r>
            <a:r>
              <a:rPr lang="en-US" sz="2000" dirty="0" smtClean="0"/>
              <a:t>2016</a:t>
            </a:r>
            <a:endParaRPr lang="en-US" sz="2000" dirty="0"/>
          </a:p>
        </p:txBody>
      </p:sp>
    </p:spTree>
    <p:extLst>
      <p:ext uri="{BB962C8B-B14F-4D97-AF65-F5344CB8AC3E}">
        <p14:creationId xmlns:p14="http://schemas.microsoft.com/office/powerpoint/2010/main" val="400665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Center Framework</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10</a:t>
            </a:fld>
            <a:endParaRPr lang="en-US" dirty="0"/>
          </a:p>
        </p:txBody>
      </p:sp>
      <p:pic>
        <p:nvPicPr>
          <p:cNvPr id="5" name="Picture 2" descr="N:\BetterBuildings\Stacy_PPT\Program_ComponentOnly_rev121213.png"/>
          <p:cNvPicPr>
            <a:picLocks noChangeAspect="1" noChangeArrowheads="1"/>
          </p:cNvPicPr>
          <p:nvPr/>
        </p:nvPicPr>
        <p:blipFill>
          <a:blip r:embed="rId3" cstate="print"/>
          <a:srcRect/>
          <a:stretch>
            <a:fillRect/>
          </a:stretch>
        </p:blipFill>
        <p:spPr bwMode="auto">
          <a:xfrm>
            <a:off x="1905000" y="730451"/>
            <a:ext cx="5410200" cy="5438377"/>
          </a:xfrm>
          <a:prstGeom prst="rect">
            <a:avLst/>
          </a:prstGeom>
          <a:noFill/>
        </p:spPr>
      </p:pic>
    </p:spTree>
    <p:extLst>
      <p:ext uri="{BB962C8B-B14F-4D97-AF65-F5344CB8AC3E}">
        <p14:creationId xmlns:p14="http://schemas.microsoft.com/office/powerpoint/2010/main" val="276041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Handbooks – Description</a:t>
            </a:r>
            <a:endParaRPr lang="en-US" dirty="0"/>
          </a:p>
        </p:txBody>
      </p:sp>
      <p:pic>
        <p:nvPicPr>
          <p:cNvPr id="11" name="Content Placeholder 10"/>
          <p:cNvPicPr>
            <a:picLocks noGrp="1" noChangeAspect="1"/>
          </p:cNvPicPr>
          <p:nvPr>
            <p:ph idx="1"/>
          </p:nvPr>
        </p:nvPicPr>
        <p:blipFill>
          <a:blip r:embed="rId3"/>
          <a:stretch>
            <a:fillRect/>
          </a:stretch>
        </p:blipFill>
        <p:spPr>
          <a:xfrm>
            <a:off x="457200" y="1614470"/>
            <a:ext cx="7855655" cy="4631776"/>
          </a:xfrm>
          <a:prstGeom prst="rect">
            <a:avLst/>
          </a:prstGeom>
          <a:noFill/>
          <a:ln>
            <a:solidFill>
              <a:schemeClr val="tx2"/>
            </a:solidFill>
          </a:ln>
        </p:spPr>
      </p:pic>
      <p:sp>
        <p:nvSpPr>
          <p:cNvPr id="5" name="Slide Number Placeholder 4"/>
          <p:cNvSpPr>
            <a:spLocks noGrp="1"/>
          </p:cNvSpPr>
          <p:nvPr>
            <p:ph type="sldNum" sz="quarter" idx="4"/>
          </p:nvPr>
        </p:nvSpPr>
        <p:spPr/>
        <p:txBody>
          <a:bodyPr/>
          <a:lstStyle/>
          <a:p>
            <a:fld id="{4FFBE989-400D-B94A-945A-5633B3F5FC65}" type="slidenum">
              <a:rPr lang="en-US" smtClean="0"/>
              <a:pPr/>
              <a:t>11</a:t>
            </a:fld>
            <a:endParaRPr lang="en-US" dirty="0"/>
          </a:p>
        </p:txBody>
      </p:sp>
      <p:sp>
        <p:nvSpPr>
          <p:cNvPr id="7" name="TextBox 6"/>
          <p:cNvSpPr txBox="1"/>
          <p:nvPr/>
        </p:nvSpPr>
        <p:spPr>
          <a:xfrm>
            <a:off x="159226" y="1077879"/>
            <a:ext cx="8984774" cy="430887"/>
          </a:xfrm>
          <a:prstGeom prst="rect">
            <a:avLst/>
          </a:prstGeom>
          <a:noFill/>
        </p:spPr>
        <p:txBody>
          <a:bodyPr wrap="square" rtlCol="0">
            <a:spAutoFit/>
          </a:bodyPr>
          <a:lstStyle/>
          <a:p>
            <a:r>
              <a:rPr lang="en-US" sz="2200" b="1" dirty="0" smtClean="0"/>
              <a:t>Description</a:t>
            </a:r>
            <a:r>
              <a:rPr lang="en-US" sz="2200" dirty="0" smtClean="0"/>
              <a:t>: Why the stage is important and what user will learn</a:t>
            </a:r>
          </a:p>
        </p:txBody>
      </p:sp>
      <p:sp>
        <p:nvSpPr>
          <p:cNvPr id="8" name="Oval 7"/>
          <p:cNvSpPr/>
          <p:nvPr/>
        </p:nvSpPr>
        <p:spPr>
          <a:xfrm>
            <a:off x="457200" y="2084360"/>
            <a:ext cx="1025532" cy="475226"/>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166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2385" y="1647087"/>
            <a:ext cx="6781823" cy="4486031"/>
          </a:xfrm>
          <a:prstGeom prst="rect">
            <a:avLst/>
          </a:prstGeom>
          <a:ln>
            <a:solidFill>
              <a:schemeClr val="tx2"/>
            </a:solidFill>
          </a:ln>
        </p:spPr>
      </p:pic>
      <p:sp>
        <p:nvSpPr>
          <p:cNvPr id="3" name="Title 2"/>
          <p:cNvSpPr>
            <a:spLocks noGrp="1"/>
          </p:cNvSpPr>
          <p:nvPr>
            <p:ph type="title"/>
          </p:nvPr>
        </p:nvSpPr>
        <p:spPr>
          <a:xfrm>
            <a:off x="541421" y="0"/>
            <a:ext cx="7516510" cy="1077310"/>
          </a:xfrm>
        </p:spPr>
        <p:txBody>
          <a:bodyPr/>
          <a:lstStyle/>
          <a:p>
            <a:r>
              <a:rPr lang="en-US" dirty="0" smtClean="0"/>
              <a:t>Handbooks – Step-by-Step</a:t>
            </a:r>
            <a:endParaRPr lang="en-US" dirty="0"/>
          </a:p>
        </p:txBody>
      </p:sp>
      <p:sp>
        <p:nvSpPr>
          <p:cNvPr id="11" name="Slide Number Placeholder 10"/>
          <p:cNvSpPr>
            <a:spLocks noGrp="1"/>
          </p:cNvSpPr>
          <p:nvPr>
            <p:ph type="sldNum" sz="quarter" idx="4"/>
          </p:nvPr>
        </p:nvSpPr>
        <p:spPr/>
        <p:txBody>
          <a:bodyPr/>
          <a:lstStyle/>
          <a:p>
            <a:fld id="{4FFBE989-400D-B94A-945A-5633B3F5FC65}" type="slidenum">
              <a:rPr lang="en-US" smtClean="0"/>
              <a:pPr/>
              <a:t>12</a:t>
            </a:fld>
            <a:endParaRPr lang="en-US" dirty="0"/>
          </a:p>
        </p:txBody>
      </p:sp>
      <p:sp>
        <p:nvSpPr>
          <p:cNvPr id="6" name="TextBox 5"/>
          <p:cNvSpPr txBox="1"/>
          <p:nvPr/>
        </p:nvSpPr>
        <p:spPr>
          <a:xfrm>
            <a:off x="267514" y="1057285"/>
            <a:ext cx="8984774" cy="461665"/>
          </a:xfrm>
          <a:prstGeom prst="rect">
            <a:avLst/>
          </a:prstGeom>
          <a:noFill/>
        </p:spPr>
        <p:txBody>
          <a:bodyPr wrap="square" rtlCol="0">
            <a:spAutoFit/>
          </a:bodyPr>
          <a:lstStyle/>
          <a:p>
            <a:r>
              <a:rPr lang="en-US" sz="2200" b="1" dirty="0" smtClean="0"/>
              <a:t>Step-by-Step</a:t>
            </a:r>
            <a:r>
              <a:rPr lang="en-US" sz="2200" dirty="0" smtClean="0"/>
              <a:t>: D</a:t>
            </a:r>
            <a:r>
              <a:rPr lang="en-US" sz="2400" dirty="0" smtClean="0"/>
              <a:t>etailed </a:t>
            </a:r>
            <a:r>
              <a:rPr lang="en-US" sz="2400" i="1" dirty="0" smtClean="0"/>
              <a:t>what</a:t>
            </a:r>
            <a:r>
              <a:rPr lang="en-US" sz="2400" dirty="0" smtClean="0"/>
              <a:t> and </a:t>
            </a:r>
            <a:r>
              <a:rPr lang="en-US" sz="2400" i="1" dirty="0" smtClean="0"/>
              <a:t>how</a:t>
            </a:r>
            <a:r>
              <a:rPr lang="en-US" sz="2400" dirty="0" smtClean="0"/>
              <a:t> information</a:t>
            </a:r>
            <a:endParaRPr lang="en-US" sz="2200" dirty="0" smtClean="0"/>
          </a:p>
        </p:txBody>
      </p:sp>
      <p:sp>
        <p:nvSpPr>
          <p:cNvPr id="9" name="Slide Number Placeholder 6"/>
          <p:cNvSpPr txBox="1">
            <a:spLocks/>
          </p:cNvSpPr>
          <p:nvPr/>
        </p:nvSpPr>
        <p:spPr>
          <a:xfrm>
            <a:off x="202276" y="6044524"/>
            <a:ext cx="450867" cy="251046"/>
          </a:xfrm>
          <a:prstGeom prst="rect">
            <a:avLst/>
          </a:prstGeom>
        </p:spPr>
        <p:txBody>
          <a:bodyPr vert="horz" lIns="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FBE989-400D-B94A-945A-5633B3F5FC65}" type="slidenum">
              <a:rPr lang="en-US" smtClean="0"/>
              <a:pPr/>
              <a:t>12</a:t>
            </a:fld>
            <a:endParaRPr lang="en-US" dirty="0"/>
          </a:p>
        </p:txBody>
      </p:sp>
      <p:sp>
        <p:nvSpPr>
          <p:cNvPr id="14" name="Oval 13"/>
          <p:cNvSpPr/>
          <p:nvPr/>
        </p:nvSpPr>
        <p:spPr>
          <a:xfrm>
            <a:off x="1893864" y="2085987"/>
            <a:ext cx="1025532" cy="475226"/>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2617518" y="4132381"/>
            <a:ext cx="6035932" cy="2288658"/>
          </a:xfrm>
          <a:prstGeom prst="rect">
            <a:avLst/>
          </a:prstGeom>
          <a:ln>
            <a:solidFill>
              <a:schemeClr val="tx2"/>
            </a:solidFill>
          </a:ln>
        </p:spPr>
      </p:pic>
      <p:sp>
        <p:nvSpPr>
          <p:cNvPr id="13" name="Curved Right Arrow 12"/>
          <p:cNvSpPr/>
          <p:nvPr/>
        </p:nvSpPr>
        <p:spPr>
          <a:xfrm rot="17798363" flipH="1">
            <a:off x="4537728" y="3142578"/>
            <a:ext cx="698504" cy="1333282"/>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721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4499" y="1615967"/>
            <a:ext cx="6324455" cy="4679603"/>
          </a:xfrm>
          <a:prstGeom prst="rect">
            <a:avLst/>
          </a:prstGeom>
          <a:ln>
            <a:solidFill>
              <a:schemeClr val="tx2"/>
            </a:solidFill>
          </a:ln>
        </p:spPr>
      </p:pic>
      <p:sp>
        <p:nvSpPr>
          <p:cNvPr id="3" name="Title 2"/>
          <p:cNvSpPr>
            <a:spLocks noGrp="1"/>
          </p:cNvSpPr>
          <p:nvPr>
            <p:ph type="title"/>
          </p:nvPr>
        </p:nvSpPr>
        <p:spPr>
          <a:xfrm>
            <a:off x="541421" y="0"/>
            <a:ext cx="7516510" cy="1077310"/>
          </a:xfrm>
        </p:spPr>
        <p:txBody>
          <a:bodyPr/>
          <a:lstStyle/>
          <a:p>
            <a:r>
              <a:rPr lang="en-US" dirty="0" smtClean="0"/>
              <a:t>Handbooks – Tips for Success</a:t>
            </a:r>
            <a:endParaRPr lang="en-US" dirty="0"/>
          </a:p>
        </p:txBody>
      </p:sp>
      <p:sp>
        <p:nvSpPr>
          <p:cNvPr id="11" name="Slide Number Placeholder 10"/>
          <p:cNvSpPr>
            <a:spLocks noGrp="1"/>
          </p:cNvSpPr>
          <p:nvPr>
            <p:ph type="sldNum" sz="quarter" idx="4"/>
          </p:nvPr>
        </p:nvSpPr>
        <p:spPr/>
        <p:txBody>
          <a:bodyPr/>
          <a:lstStyle/>
          <a:p>
            <a:fld id="{4FFBE989-400D-B94A-945A-5633B3F5FC65}" type="slidenum">
              <a:rPr lang="en-US" smtClean="0"/>
              <a:pPr/>
              <a:t>13</a:t>
            </a:fld>
            <a:endParaRPr lang="en-US" dirty="0"/>
          </a:p>
        </p:txBody>
      </p:sp>
      <p:sp>
        <p:nvSpPr>
          <p:cNvPr id="9" name="Slide Number Placeholder 6"/>
          <p:cNvSpPr txBox="1">
            <a:spLocks/>
          </p:cNvSpPr>
          <p:nvPr/>
        </p:nvSpPr>
        <p:spPr>
          <a:xfrm>
            <a:off x="202276" y="6044524"/>
            <a:ext cx="450867" cy="251046"/>
          </a:xfrm>
          <a:prstGeom prst="rect">
            <a:avLst/>
          </a:prstGeom>
        </p:spPr>
        <p:txBody>
          <a:bodyPr vert="horz" lIns="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FBE989-400D-B94A-945A-5633B3F5FC65}" type="slidenum">
              <a:rPr lang="en-US" smtClean="0"/>
              <a:pPr/>
              <a:t>13</a:t>
            </a:fld>
            <a:endParaRPr lang="en-US" dirty="0"/>
          </a:p>
        </p:txBody>
      </p:sp>
      <p:sp>
        <p:nvSpPr>
          <p:cNvPr id="15" name="Slide Number Placeholder 7"/>
          <p:cNvSpPr txBox="1">
            <a:spLocks/>
          </p:cNvSpPr>
          <p:nvPr/>
        </p:nvSpPr>
        <p:spPr>
          <a:xfrm>
            <a:off x="202276" y="6044524"/>
            <a:ext cx="450867" cy="251046"/>
          </a:xfrm>
          <a:prstGeom prst="rect">
            <a:avLst/>
          </a:prstGeom>
        </p:spPr>
        <p:txBody>
          <a:bodyPr vert="horz" lIns="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FBE989-400D-B94A-945A-5633B3F5FC65}" type="slidenum">
              <a:rPr lang="en-US" smtClean="0"/>
              <a:pPr/>
              <a:t>13</a:t>
            </a:fld>
            <a:endParaRPr lang="en-US" dirty="0"/>
          </a:p>
        </p:txBody>
      </p:sp>
      <p:sp>
        <p:nvSpPr>
          <p:cNvPr id="12" name="TextBox 11"/>
          <p:cNvSpPr txBox="1"/>
          <p:nvPr/>
        </p:nvSpPr>
        <p:spPr>
          <a:xfrm>
            <a:off x="126873" y="1109802"/>
            <a:ext cx="9144000" cy="415498"/>
          </a:xfrm>
          <a:prstGeom prst="rect">
            <a:avLst/>
          </a:prstGeom>
          <a:noFill/>
        </p:spPr>
        <p:txBody>
          <a:bodyPr wrap="square" rtlCol="0">
            <a:spAutoFit/>
          </a:bodyPr>
          <a:lstStyle/>
          <a:p>
            <a:r>
              <a:rPr lang="en-US" sz="2100" b="1" dirty="0" smtClean="0"/>
              <a:t>Tips</a:t>
            </a:r>
            <a:r>
              <a:rPr lang="en-US" sz="2100" dirty="0" smtClean="0"/>
              <a:t>: Lessons based on documented experience from multiple programs</a:t>
            </a:r>
          </a:p>
        </p:txBody>
      </p:sp>
      <p:sp>
        <p:nvSpPr>
          <p:cNvPr id="13" name="Oval 12"/>
          <p:cNvSpPr/>
          <p:nvPr/>
        </p:nvSpPr>
        <p:spPr>
          <a:xfrm>
            <a:off x="2945043" y="1995128"/>
            <a:ext cx="892439" cy="475226"/>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3970575" y="3212112"/>
            <a:ext cx="4998940" cy="3083458"/>
          </a:xfrm>
          <a:prstGeom prst="rect">
            <a:avLst/>
          </a:prstGeom>
          <a:ln>
            <a:solidFill>
              <a:schemeClr val="tx2"/>
            </a:solidFill>
          </a:ln>
        </p:spPr>
      </p:pic>
      <p:sp>
        <p:nvSpPr>
          <p:cNvPr id="18" name="Curved Right Arrow 17"/>
          <p:cNvSpPr/>
          <p:nvPr/>
        </p:nvSpPr>
        <p:spPr>
          <a:xfrm rot="15450477" flipH="1">
            <a:off x="2896944" y="2510891"/>
            <a:ext cx="712177" cy="1986262"/>
          </a:xfrm>
          <a:prstGeom prst="curvedRightArrow">
            <a:avLst>
              <a:gd name="adj1" fmla="val 25000"/>
              <a:gd name="adj2" fmla="val 84972"/>
              <a:gd name="adj3" fmla="val 25000"/>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74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1860172"/>
            <a:ext cx="6474680" cy="402885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541421" y="0"/>
            <a:ext cx="7516510" cy="1077310"/>
          </a:xfrm>
        </p:spPr>
        <p:txBody>
          <a:bodyPr/>
          <a:lstStyle/>
          <a:p>
            <a:r>
              <a:rPr lang="en-US" dirty="0" smtClean="0"/>
              <a:t>Handbooks – Examples, Toolbox, and Topical Resources</a:t>
            </a:r>
            <a:endParaRPr lang="en-US" dirty="0"/>
          </a:p>
        </p:txBody>
      </p:sp>
      <p:sp>
        <p:nvSpPr>
          <p:cNvPr id="11" name="Slide Number Placeholder 10"/>
          <p:cNvSpPr>
            <a:spLocks noGrp="1"/>
          </p:cNvSpPr>
          <p:nvPr>
            <p:ph type="sldNum" sz="quarter" idx="4"/>
          </p:nvPr>
        </p:nvSpPr>
        <p:spPr/>
        <p:txBody>
          <a:bodyPr/>
          <a:lstStyle/>
          <a:p>
            <a:fld id="{4FFBE989-400D-B94A-945A-5633B3F5FC65}" type="slidenum">
              <a:rPr lang="en-US" smtClean="0"/>
              <a:pPr/>
              <a:t>14</a:t>
            </a:fld>
            <a:endParaRPr lang="en-US" dirty="0"/>
          </a:p>
        </p:txBody>
      </p:sp>
      <p:sp>
        <p:nvSpPr>
          <p:cNvPr id="9" name="Slide Number Placeholder 6"/>
          <p:cNvSpPr txBox="1">
            <a:spLocks/>
          </p:cNvSpPr>
          <p:nvPr/>
        </p:nvSpPr>
        <p:spPr>
          <a:xfrm>
            <a:off x="202276" y="6044524"/>
            <a:ext cx="450867" cy="251046"/>
          </a:xfrm>
          <a:prstGeom prst="rect">
            <a:avLst/>
          </a:prstGeom>
        </p:spPr>
        <p:txBody>
          <a:bodyPr vert="horz" lIns="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FBE989-400D-B94A-945A-5633B3F5FC65}" type="slidenum">
              <a:rPr lang="en-US" smtClean="0"/>
              <a:pPr/>
              <a:t>14</a:t>
            </a:fld>
            <a:endParaRPr lang="en-US" dirty="0"/>
          </a:p>
        </p:txBody>
      </p:sp>
      <p:sp>
        <p:nvSpPr>
          <p:cNvPr id="15" name="Slide Number Placeholder 7"/>
          <p:cNvSpPr txBox="1">
            <a:spLocks/>
          </p:cNvSpPr>
          <p:nvPr/>
        </p:nvSpPr>
        <p:spPr>
          <a:xfrm>
            <a:off x="202276" y="6044524"/>
            <a:ext cx="450867" cy="251046"/>
          </a:xfrm>
          <a:prstGeom prst="rect">
            <a:avLst/>
          </a:prstGeom>
        </p:spPr>
        <p:txBody>
          <a:bodyPr vert="horz" lIns="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FBE989-400D-B94A-945A-5633B3F5FC65}" type="slidenum">
              <a:rPr lang="en-US" smtClean="0"/>
              <a:pPr/>
              <a:t>14</a:t>
            </a:fld>
            <a:endParaRPr lang="en-US" dirty="0"/>
          </a:p>
        </p:txBody>
      </p:sp>
      <p:sp>
        <p:nvSpPr>
          <p:cNvPr id="19" name="TextBox 18"/>
          <p:cNvSpPr txBox="1"/>
          <p:nvPr/>
        </p:nvSpPr>
        <p:spPr>
          <a:xfrm>
            <a:off x="183290" y="1035563"/>
            <a:ext cx="8984774" cy="707886"/>
          </a:xfrm>
          <a:prstGeom prst="rect">
            <a:avLst/>
          </a:prstGeom>
          <a:noFill/>
        </p:spPr>
        <p:txBody>
          <a:bodyPr wrap="square" rtlCol="0">
            <a:spAutoFit/>
          </a:bodyPr>
          <a:lstStyle/>
          <a:p>
            <a:r>
              <a:rPr lang="en-US" sz="2000" dirty="0" smtClean="0"/>
              <a:t>Case studies, program presentations and reports, materials from energy efficiency programs</a:t>
            </a:r>
          </a:p>
        </p:txBody>
      </p:sp>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388" b="25015"/>
          <a:stretch/>
        </p:blipFill>
        <p:spPr bwMode="auto">
          <a:xfrm>
            <a:off x="982247" y="4733814"/>
            <a:ext cx="5974814" cy="108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983"/>
          <a:stretch/>
        </p:blipFill>
        <p:spPr bwMode="auto">
          <a:xfrm>
            <a:off x="5757333" y="2418640"/>
            <a:ext cx="3282384" cy="4293734"/>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 name="Curved Right Arrow 21"/>
          <p:cNvSpPr/>
          <p:nvPr/>
        </p:nvSpPr>
        <p:spPr>
          <a:xfrm rot="14086487" flipH="1">
            <a:off x="4173179" y="2028687"/>
            <a:ext cx="759131" cy="3092082"/>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Oval 22"/>
          <p:cNvSpPr/>
          <p:nvPr/>
        </p:nvSpPr>
        <p:spPr>
          <a:xfrm>
            <a:off x="2645724" y="2269372"/>
            <a:ext cx="2448789" cy="50357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674" y="2138228"/>
            <a:ext cx="618863" cy="13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49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90233" y="1164742"/>
            <a:ext cx="5334664" cy="5130828"/>
          </a:xfrm>
          <a:prstGeom prst="rect">
            <a:avLst/>
          </a:prstGeom>
          <a:ln>
            <a:solidFill>
              <a:schemeClr val="tx1"/>
            </a:solidFill>
          </a:ln>
        </p:spPr>
      </p:pic>
      <p:sp>
        <p:nvSpPr>
          <p:cNvPr id="2" name="Title 1"/>
          <p:cNvSpPr>
            <a:spLocks noGrp="1"/>
          </p:cNvSpPr>
          <p:nvPr>
            <p:ph type="title"/>
          </p:nvPr>
        </p:nvSpPr>
        <p:spPr/>
        <p:txBody>
          <a:bodyPr/>
          <a:lstStyle/>
          <a:p>
            <a:r>
              <a:rPr lang="en-US" dirty="0" smtClean="0"/>
              <a:t>Highlights of the Solution Center</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15</a:t>
            </a:fld>
            <a:endParaRPr lang="en-US" dirty="0"/>
          </a:p>
        </p:txBody>
      </p:sp>
      <p:sp>
        <p:nvSpPr>
          <p:cNvPr id="11" name="Rounded Rectangle 10"/>
          <p:cNvSpPr/>
          <p:nvPr/>
        </p:nvSpPr>
        <p:spPr>
          <a:xfrm>
            <a:off x="5277393" y="1331227"/>
            <a:ext cx="1647504" cy="467362"/>
          </a:xfrm>
          <a:prstGeom prst="round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5473337" y="3020940"/>
            <a:ext cx="1240972" cy="1799254"/>
          </a:xfrm>
          <a:prstGeom prst="round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5277393" y="1934256"/>
            <a:ext cx="1647504" cy="1073621"/>
          </a:xfrm>
          <a:prstGeom prst="round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1590233" y="2987231"/>
            <a:ext cx="821417" cy="578929"/>
          </a:xfrm>
          <a:prstGeom prst="round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63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Solution Center</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16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3" y="1536491"/>
            <a:ext cx="1851376" cy="42570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ight Brace 2"/>
          <p:cNvSpPr/>
          <p:nvPr/>
        </p:nvSpPr>
        <p:spPr>
          <a:xfrm>
            <a:off x="2533337" y="1641423"/>
            <a:ext cx="562131" cy="4152126"/>
          </a:xfrm>
          <a:prstGeom prst="rightBrace">
            <a:avLst>
              <a:gd name="adj1" fmla="val 8333"/>
              <a:gd name="adj2" fmla="val 1654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p:nvPr/>
        </p:nvSpPr>
        <p:spPr>
          <a:xfrm>
            <a:off x="653143" y="2915587"/>
            <a:ext cx="1425625" cy="437286"/>
          </a:xfrm>
          <a:prstGeom prst="ellipse">
            <a:avLst/>
          </a:prstGeom>
          <a:noFill/>
          <a:ln w="508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3169256" y="1077310"/>
            <a:ext cx="5373853" cy="5168520"/>
          </a:xfrm>
          <a:prstGeom prst="rect">
            <a:avLst/>
          </a:prstGeom>
          <a:ln>
            <a:solidFill>
              <a:schemeClr val="tx1"/>
            </a:solidFill>
          </a:ln>
        </p:spPr>
      </p:pic>
    </p:spTree>
    <p:extLst>
      <p:ext uri="{BB962C8B-B14F-4D97-AF65-F5344CB8AC3E}">
        <p14:creationId xmlns:p14="http://schemas.microsoft.com/office/powerpoint/2010/main" val="316155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54" y="0"/>
            <a:ext cx="7942477" cy="1077310"/>
          </a:xfrm>
        </p:spPr>
        <p:txBody>
          <a:bodyPr/>
          <a:lstStyle/>
          <a:p>
            <a:r>
              <a:rPr lang="en-US" dirty="0" smtClean="0"/>
              <a:t>Handbook Index – 50+Handbooks</a:t>
            </a:r>
            <a:endParaRPr lang="en-US" dirty="0"/>
          </a:p>
        </p:txBody>
      </p:sp>
      <p:sp>
        <p:nvSpPr>
          <p:cNvPr id="6" name="Content Placeholder 5"/>
          <p:cNvSpPr>
            <a:spLocks noGrp="1"/>
          </p:cNvSpPr>
          <p:nvPr>
            <p:ph idx="1"/>
          </p:nvPr>
        </p:nvSpPr>
        <p:spPr>
          <a:xfrm>
            <a:off x="173229" y="2192874"/>
            <a:ext cx="2339879" cy="3198900"/>
          </a:xfrm>
        </p:spPr>
        <p:txBody>
          <a:bodyPr>
            <a:normAutofit/>
          </a:bodyPr>
          <a:lstStyle/>
          <a:p>
            <a:pPr marL="0" indent="0">
              <a:buNone/>
            </a:pPr>
            <a:r>
              <a:rPr lang="en-US" dirty="0" smtClean="0"/>
              <a:t>Explore by program component or program design phase</a:t>
            </a:r>
          </a:p>
        </p:txBody>
      </p:sp>
      <p:sp>
        <p:nvSpPr>
          <p:cNvPr id="11" name="Slide Number Placeholder 10"/>
          <p:cNvSpPr>
            <a:spLocks noGrp="1"/>
          </p:cNvSpPr>
          <p:nvPr>
            <p:ph type="sldNum" sz="quarter" idx="4"/>
          </p:nvPr>
        </p:nvSpPr>
        <p:spPr/>
        <p:txBody>
          <a:bodyPr/>
          <a:lstStyle/>
          <a:p>
            <a:fld id="{4FFBE989-400D-B94A-945A-5633B3F5FC65}" type="slidenum">
              <a:rPr lang="en-US" smtClean="0"/>
              <a:pPr/>
              <a:t>17</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2" r="2443" b="2429"/>
          <a:stretch/>
        </p:blipFill>
        <p:spPr bwMode="auto">
          <a:xfrm>
            <a:off x="2589687" y="1077310"/>
            <a:ext cx="6554323" cy="5773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4493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Solution Center</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18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3" y="1536491"/>
            <a:ext cx="1851376" cy="42570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ight Brace 2"/>
          <p:cNvSpPr/>
          <p:nvPr/>
        </p:nvSpPr>
        <p:spPr>
          <a:xfrm>
            <a:off x="2533337" y="1641423"/>
            <a:ext cx="562131" cy="4152126"/>
          </a:xfrm>
          <a:prstGeom prst="rightBrace">
            <a:avLst>
              <a:gd name="adj1" fmla="val 8333"/>
              <a:gd name="adj2" fmla="val 1654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p:nvPr/>
        </p:nvSpPr>
        <p:spPr>
          <a:xfrm>
            <a:off x="653143" y="3237876"/>
            <a:ext cx="1425625" cy="382174"/>
          </a:xfrm>
          <a:prstGeom prst="ellipse">
            <a:avLst/>
          </a:prstGeom>
          <a:noFill/>
          <a:ln w="508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3169257" y="1099606"/>
            <a:ext cx="5334664" cy="5130828"/>
          </a:xfrm>
          <a:prstGeom prst="rect">
            <a:avLst/>
          </a:prstGeom>
          <a:ln>
            <a:solidFill>
              <a:schemeClr val="tx1"/>
            </a:solidFill>
          </a:ln>
        </p:spPr>
      </p:pic>
    </p:spTree>
    <p:extLst>
      <p:ext uri="{BB962C8B-B14F-4D97-AF65-F5344CB8AC3E}">
        <p14:creationId xmlns:p14="http://schemas.microsoft.com/office/powerpoint/2010/main" val="148178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Links</a:t>
            </a:r>
            <a:endParaRPr lang="en-US" dirty="0"/>
          </a:p>
        </p:txBody>
      </p:sp>
      <p:sp>
        <p:nvSpPr>
          <p:cNvPr id="3" name="Content Placeholder 2"/>
          <p:cNvSpPr>
            <a:spLocks noGrp="1"/>
          </p:cNvSpPr>
          <p:nvPr>
            <p:ph idx="1"/>
          </p:nvPr>
        </p:nvSpPr>
        <p:spPr>
          <a:xfrm>
            <a:off x="427709" y="1185605"/>
            <a:ext cx="8229600" cy="585102"/>
          </a:xfrm>
        </p:spPr>
        <p:txBody>
          <a:bodyPr>
            <a:noAutofit/>
          </a:bodyPr>
          <a:lstStyle/>
          <a:p>
            <a:pPr marL="0" indent="0">
              <a:buNone/>
            </a:pPr>
            <a:r>
              <a:rPr lang="en-US" sz="2200" dirty="0" smtClean="0"/>
              <a:t>Select </a:t>
            </a:r>
            <a:r>
              <a:rPr lang="en-US" sz="2200" dirty="0"/>
              <a:t>a Quick Link </a:t>
            </a:r>
            <a:r>
              <a:rPr lang="en-US" sz="2200" dirty="0" smtClean="0"/>
              <a:t>to </a:t>
            </a:r>
            <a:r>
              <a:rPr lang="en-US" sz="2200" dirty="0"/>
              <a:t>see curated resources, including case studies, presentations, tools, calculators, templates, and more.</a:t>
            </a:r>
          </a:p>
        </p:txBody>
      </p:sp>
      <p:sp>
        <p:nvSpPr>
          <p:cNvPr id="4" name="Slide Number Placeholder 3"/>
          <p:cNvSpPr>
            <a:spLocks noGrp="1"/>
          </p:cNvSpPr>
          <p:nvPr>
            <p:ph type="sldNum" sz="quarter" idx="4"/>
          </p:nvPr>
        </p:nvSpPr>
        <p:spPr/>
        <p:txBody>
          <a:bodyPr/>
          <a:lstStyle/>
          <a:p>
            <a:fld id="{4FFBE989-400D-B94A-945A-5633B3F5FC65}" type="slidenum">
              <a:rPr lang="en-US" smtClean="0"/>
              <a:pPr/>
              <a:t>19</a:t>
            </a:fld>
            <a:endParaRPr lang="en-US" dirty="0"/>
          </a:p>
        </p:txBody>
      </p:sp>
      <p:pic>
        <p:nvPicPr>
          <p:cNvPr id="6" name="Picture 5"/>
          <p:cNvPicPr>
            <a:picLocks noChangeAspect="1"/>
          </p:cNvPicPr>
          <p:nvPr/>
        </p:nvPicPr>
        <p:blipFill>
          <a:blip r:embed="rId3"/>
          <a:stretch>
            <a:fillRect/>
          </a:stretch>
        </p:blipFill>
        <p:spPr>
          <a:xfrm>
            <a:off x="202276" y="2042928"/>
            <a:ext cx="8143875" cy="3895725"/>
          </a:xfrm>
          <a:prstGeom prst="rect">
            <a:avLst/>
          </a:prstGeom>
          <a:ln>
            <a:solidFill>
              <a:schemeClr val="tx2"/>
            </a:solidFill>
          </a:ln>
        </p:spPr>
      </p:pic>
      <p:pic>
        <p:nvPicPr>
          <p:cNvPr id="9" name="Picture 8"/>
          <p:cNvPicPr>
            <a:picLocks noChangeAspect="1"/>
          </p:cNvPicPr>
          <p:nvPr/>
        </p:nvPicPr>
        <p:blipFill>
          <a:blip r:embed="rId4"/>
          <a:stretch>
            <a:fillRect/>
          </a:stretch>
        </p:blipFill>
        <p:spPr>
          <a:xfrm>
            <a:off x="2057401" y="2817623"/>
            <a:ext cx="6923314" cy="3477947"/>
          </a:xfrm>
          <a:prstGeom prst="rect">
            <a:avLst/>
          </a:prstGeom>
          <a:ln>
            <a:solidFill>
              <a:schemeClr val="tx2"/>
            </a:solidFill>
          </a:ln>
        </p:spPr>
      </p:pic>
      <p:sp>
        <p:nvSpPr>
          <p:cNvPr id="8" name="Curved Right Arrow 7"/>
          <p:cNvSpPr/>
          <p:nvPr/>
        </p:nvSpPr>
        <p:spPr>
          <a:xfrm rot="16893608" flipH="1">
            <a:off x="1281546" y="1894616"/>
            <a:ext cx="466763" cy="1406894"/>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051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Background</a:t>
            </a:r>
          </a:p>
          <a:p>
            <a:r>
              <a:rPr lang="en-US" dirty="0" smtClean="0"/>
              <a:t>Lessons Learned from BBNP Evaluation</a:t>
            </a:r>
          </a:p>
          <a:p>
            <a:r>
              <a:rPr lang="en-US" dirty="0" smtClean="0"/>
              <a:t>Tour of the Residential Program Solution Center</a:t>
            </a:r>
          </a:p>
          <a:p>
            <a:r>
              <a:rPr lang="en-US" dirty="0" smtClean="0"/>
              <a:t>Use Examples</a:t>
            </a:r>
          </a:p>
        </p:txBody>
      </p:sp>
    </p:spTree>
    <p:extLst>
      <p:ext uri="{BB962C8B-B14F-4D97-AF65-F5344CB8AC3E}">
        <p14:creationId xmlns:p14="http://schemas.microsoft.com/office/powerpoint/2010/main" val="797140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Solution Center</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20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3" y="1536491"/>
            <a:ext cx="1851376" cy="42570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ight Brace 2"/>
          <p:cNvSpPr/>
          <p:nvPr/>
        </p:nvSpPr>
        <p:spPr>
          <a:xfrm>
            <a:off x="2533337" y="1641423"/>
            <a:ext cx="562131" cy="4152126"/>
          </a:xfrm>
          <a:prstGeom prst="rightBrace">
            <a:avLst>
              <a:gd name="adj1" fmla="val 8333"/>
              <a:gd name="adj2" fmla="val 1654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p:nvPr/>
        </p:nvSpPr>
        <p:spPr>
          <a:xfrm>
            <a:off x="653143" y="3537676"/>
            <a:ext cx="1425625" cy="382174"/>
          </a:xfrm>
          <a:prstGeom prst="ellipse">
            <a:avLst/>
          </a:prstGeom>
          <a:noFill/>
          <a:ln w="508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3169257" y="1124048"/>
            <a:ext cx="5334664" cy="5130828"/>
          </a:xfrm>
          <a:prstGeom prst="rect">
            <a:avLst/>
          </a:prstGeom>
          <a:ln>
            <a:solidFill>
              <a:schemeClr val="tx1"/>
            </a:solidFill>
          </a:ln>
        </p:spPr>
      </p:pic>
    </p:spTree>
    <p:extLst>
      <p:ext uri="{BB962C8B-B14F-4D97-AF65-F5344CB8AC3E}">
        <p14:creationId xmlns:p14="http://schemas.microsoft.com/office/powerpoint/2010/main" val="1996077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 Practices</a:t>
            </a:r>
            <a:endParaRPr lang="en-US" dirty="0"/>
          </a:p>
        </p:txBody>
      </p:sp>
      <p:sp>
        <p:nvSpPr>
          <p:cNvPr id="3" name="Content Placeholder 2"/>
          <p:cNvSpPr>
            <a:spLocks noGrp="1"/>
          </p:cNvSpPr>
          <p:nvPr>
            <p:ph idx="1"/>
          </p:nvPr>
        </p:nvSpPr>
        <p:spPr>
          <a:xfrm>
            <a:off x="653143" y="1145718"/>
            <a:ext cx="7805057" cy="634997"/>
          </a:xfrm>
        </p:spPr>
        <p:txBody>
          <a:bodyPr>
            <a:normAutofit fontScale="77500" lnSpcReduction="20000"/>
          </a:bodyPr>
          <a:lstStyle/>
          <a:p>
            <a:pPr marL="0" indent="0">
              <a:buNone/>
            </a:pPr>
            <a:r>
              <a:rPr lang="en-US" dirty="0" smtClean="0"/>
              <a:t>Monthly posts about lessons </a:t>
            </a:r>
            <a:r>
              <a:rPr lang="en-US" dirty="0"/>
              <a:t>learned, program examples, videos, and helpful tips to take your program to the next level. </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4FFBE989-400D-B94A-945A-5633B3F5FC65}" type="slidenum">
              <a:rPr lang="en-US" smtClean="0"/>
              <a:pPr/>
              <a:t>21</a:t>
            </a:fld>
            <a:endParaRPr lang="en-US" dirty="0"/>
          </a:p>
        </p:txBody>
      </p:sp>
      <p:pic>
        <p:nvPicPr>
          <p:cNvPr id="6147" name="Picture 3" descr="C:\Users\chiua\Documents\BB Residential Program Solution Center\Proven Practices Posts &amp; Widget\7312_LargeVersion_October_Widget_F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55" y="1873423"/>
            <a:ext cx="2061905" cy="268615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45" y="2235633"/>
            <a:ext cx="2156276" cy="3108540"/>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835" y="1850933"/>
            <a:ext cx="4917012" cy="43227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1307762" y="2649994"/>
            <a:ext cx="2426037" cy="3448050"/>
          </a:xfrm>
          <a:prstGeom prst="rect">
            <a:avLst/>
          </a:prstGeom>
        </p:spPr>
      </p:pic>
      <p:sp>
        <p:nvSpPr>
          <p:cNvPr id="14" name="Curved Right Arrow 13"/>
          <p:cNvSpPr/>
          <p:nvPr/>
        </p:nvSpPr>
        <p:spPr>
          <a:xfrm rot="13285193" flipH="1">
            <a:off x="3105802" y="1497461"/>
            <a:ext cx="639447" cy="1476343"/>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119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5300" dirty="0" smtClean="0"/>
              <a:t>Use Examples</a:t>
            </a:r>
            <a:endParaRPr lang="en-US" sz="5300" dirty="0"/>
          </a:p>
        </p:txBody>
      </p:sp>
    </p:spTree>
    <p:extLst>
      <p:ext uri="{BB962C8B-B14F-4D97-AF65-F5344CB8AC3E}">
        <p14:creationId xmlns:p14="http://schemas.microsoft.com/office/powerpoint/2010/main" val="1093812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969170" cy="1077310"/>
          </a:xfrm>
        </p:spPr>
        <p:txBody>
          <a:bodyPr>
            <a:normAutofit/>
          </a:bodyPr>
          <a:lstStyle/>
          <a:p>
            <a:r>
              <a:rPr lang="en-US" dirty="0" smtClean="0"/>
              <a:t>POLL: Indicate the question you are most interested in hearing about today.</a:t>
            </a:r>
            <a:endParaRPr lang="en-US" dirty="0"/>
          </a:p>
        </p:txBody>
      </p:sp>
      <p:sp>
        <p:nvSpPr>
          <p:cNvPr id="5" name="Content Placeholder 4"/>
          <p:cNvSpPr>
            <a:spLocks noGrp="1"/>
          </p:cNvSpPr>
          <p:nvPr>
            <p:ph idx="1"/>
          </p:nvPr>
        </p:nvSpPr>
        <p:spPr>
          <a:xfrm>
            <a:off x="351430" y="1241947"/>
            <a:ext cx="8441140" cy="5053624"/>
          </a:xfrm>
        </p:spPr>
        <p:txBody>
          <a:bodyPr>
            <a:noAutofit/>
          </a:bodyPr>
          <a:lstStyle/>
          <a:p>
            <a:pPr marL="514350" indent="-514350">
              <a:spcAft>
                <a:spcPts val="600"/>
              </a:spcAft>
              <a:buFont typeface="+mj-lt"/>
              <a:buAutoNum type="arabicPeriod"/>
            </a:pPr>
            <a:r>
              <a:rPr lang="en-US" sz="2400" dirty="0" smtClean="0"/>
              <a:t>How </a:t>
            </a:r>
            <a:r>
              <a:rPr lang="en-US" sz="2400" dirty="0"/>
              <a:t>do I identify and recruit contractors</a:t>
            </a:r>
            <a:r>
              <a:rPr lang="en-US" sz="2400" dirty="0" smtClean="0"/>
              <a:t>?</a:t>
            </a:r>
          </a:p>
          <a:p>
            <a:pPr marL="514350" indent="-514350">
              <a:spcAft>
                <a:spcPts val="600"/>
              </a:spcAft>
              <a:buFont typeface="+mj-lt"/>
              <a:buAutoNum type="arabicPeriod"/>
            </a:pPr>
            <a:r>
              <a:rPr lang="en-US" sz="2400" dirty="0" smtClean="0"/>
              <a:t>How do I learn about </a:t>
            </a:r>
            <a:r>
              <a:rPr lang="en-US" sz="2400" dirty="0"/>
              <a:t>the capabilities and services of existing contractors </a:t>
            </a:r>
            <a:r>
              <a:rPr lang="en-US" sz="2400" dirty="0" smtClean="0"/>
              <a:t>in my market?</a:t>
            </a:r>
          </a:p>
          <a:p>
            <a:pPr marL="514350" indent="-514350">
              <a:spcAft>
                <a:spcPts val="600"/>
              </a:spcAft>
              <a:buFont typeface="+mj-lt"/>
              <a:buAutoNum type="arabicPeriod"/>
            </a:pPr>
            <a:r>
              <a:rPr lang="en-US" sz="2400" dirty="0" smtClean="0"/>
              <a:t>How </a:t>
            </a:r>
            <a:r>
              <a:rPr lang="en-US" sz="2400" dirty="0"/>
              <a:t>do I develop </a:t>
            </a:r>
            <a:r>
              <a:rPr lang="en-US" sz="2400" dirty="0" smtClean="0"/>
              <a:t>a quality assurance plan for my program?</a:t>
            </a:r>
            <a:endParaRPr lang="en-US" sz="1800"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23</a:t>
            </a:fld>
            <a:endParaRPr lang="en-US" dirty="0"/>
          </a:p>
        </p:txBody>
      </p:sp>
    </p:spTree>
    <p:extLst>
      <p:ext uri="{BB962C8B-B14F-4D97-AF65-F5344CB8AC3E}">
        <p14:creationId xmlns:p14="http://schemas.microsoft.com/office/powerpoint/2010/main" val="2861288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06217" y="1200239"/>
            <a:ext cx="5334664" cy="5130828"/>
          </a:xfrm>
          <a:prstGeom prst="rect">
            <a:avLst/>
          </a:prstGeom>
          <a:ln>
            <a:solidFill>
              <a:schemeClr val="tx1"/>
            </a:solidFill>
          </a:ln>
        </p:spPr>
      </p:pic>
      <p:sp>
        <p:nvSpPr>
          <p:cNvPr id="2" name="Title 1"/>
          <p:cNvSpPr>
            <a:spLocks noGrp="1"/>
          </p:cNvSpPr>
          <p:nvPr>
            <p:ph type="title"/>
          </p:nvPr>
        </p:nvSpPr>
        <p:spPr/>
        <p:txBody>
          <a:bodyPr/>
          <a:lstStyle/>
          <a:p>
            <a:r>
              <a:rPr lang="en-US" dirty="0" smtClean="0"/>
              <a:t>Example #1: Homepage (1 of 8)</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24</a:t>
            </a:fld>
            <a:endParaRPr lang="en-US" dirty="0"/>
          </a:p>
        </p:txBody>
      </p:sp>
      <p:sp>
        <p:nvSpPr>
          <p:cNvPr id="9" name="Rectangle 8"/>
          <p:cNvSpPr/>
          <p:nvPr/>
        </p:nvSpPr>
        <p:spPr>
          <a:xfrm>
            <a:off x="457199" y="738574"/>
            <a:ext cx="8562975" cy="461665"/>
          </a:xfrm>
          <a:prstGeom prst="rect">
            <a:avLst/>
          </a:prstGeom>
        </p:spPr>
        <p:txBody>
          <a:bodyPr wrap="square">
            <a:spAutoFit/>
          </a:bodyPr>
          <a:lstStyle/>
          <a:p>
            <a:pPr marL="1588" indent="-1588"/>
            <a:r>
              <a:rPr lang="en-US" sz="2400" dirty="0"/>
              <a:t>How do I identify and recruit contractors</a:t>
            </a:r>
            <a:r>
              <a:rPr lang="en-US" sz="2400" dirty="0" smtClean="0"/>
              <a:t>?</a:t>
            </a:r>
            <a:endParaRPr lang="en-US" sz="2400" dirty="0"/>
          </a:p>
        </p:txBody>
      </p:sp>
      <p:sp>
        <p:nvSpPr>
          <p:cNvPr id="6" name="Oval 5"/>
          <p:cNvSpPr/>
          <p:nvPr/>
        </p:nvSpPr>
        <p:spPr>
          <a:xfrm>
            <a:off x="4204808" y="5366507"/>
            <a:ext cx="1067755" cy="1092004"/>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964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1012" y="790120"/>
            <a:ext cx="8181975" cy="5505450"/>
          </a:xfrm>
          <a:prstGeom prst="rect">
            <a:avLst/>
          </a:prstGeom>
          <a:ln>
            <a:solidFill>
              <a:schemeClr val="tx2"/>
            </a:solidFill>
          </a:ln>
        </p:spPr>
      </p:pic>
      <p:sp>
        <p:nvSpPr>
          <p:cNvPr id="3" name="Slide Number Placeholder 2"/>
          <p:cNvSpPr>
            <a:spLocks noGrp="1"/>
          </p:cNvSpPr>
          <p:nvPr>
            <p:ph type="sldNum" sz="quarter" idx="4"/>
          </p:nvPr>
        </p:nvSpPr>
        <p:spPr/>
        <p:txBody>
          <a:bodyPr/>
          <a:lstStyle/>
          <a:p>
            <a:fld id="{4FFBE989-400D-B94A-945A-5633B3F5FC65}" type="slidenum">
              <a:rPr lang="en-US" smtClean="0"/>
              <a:pPr/>
              <a:t>25</a:t>
            </a:fld>
            <a:endParaRPr lang="en-US" dirty="0"/>
          </a:p>
        </p:txBody>
      </p:sp>
      <p:sp>
        <p:nvSpPr>
          <p:cNvPr id="4" name="Title 1"/>
          <p:cNvSpPr>
            <a:spLocks noGrp="1"/>
          </p:cNvSpPr>
          <p:nvPr>
            <p:ph type="title"/>
          </p:nvPr>
        </p:nvSpPr>
        <p:spPr>
          <a:xfrm>
            <a:off x="202276" y="0"/>
            <a:ext cx="8782698" cy="715617"/>
          </a:xfrm>
        </p:spPr>
        <p:txBody>
          <a:bodyPr>
            <a:normAutofit/>
          </a:bodyPr>
          <a:lstStyle/>
          <a:p>
            <a:r>
              <a:rPr lang="en-US" dirty="0" smtClean="0"/>
              <a:t>Example #1: - Overview Handbook (2 of 8)</a:t>
            </a:r>
            <a:endParaRPr lang="en-US" dirty="0"/>
          </a:p>
        </p:txBody>
      </p:sp>
      <p:sp>
        <p:nvSpPr>
          <p:cNvPr id="6" name="Rounded Rectangle 5"/>
          <p:cNvSpPr/>
          <p:nvPr/>
        </p:nvSpPr>
        <p:spPr>
          <a:xfrm>
            <a:off x="596347" y="3511826"/>
            <a:ext cx="7951304" cy="371061"/>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0597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4295" y="857806"/>
            <a:ext cx="7793929" cy="5404881"/>
          </a:xfrm>
          <a:prstGeom prst="rect">
            <a:avLst/>
          </a:prstGeom>
          <a:ln>
            <a:solidFill>
              <a:schemeClr val="tx1"/>
            </a:solidFill>
          </a:ln>
        </p:spPr>
      </p:pic>
      <p:sp>
        <p:nvSpPr>
          <p:cNvPr id="3" name="Title 2"/>
          <p:cNvSpPr>
            <a:spLocks noGrp="1"/>
          </p:cNvSpPr>
          <p:nvPr>
            <p:ph type="title"/>
          </p:nvPr>
        </p:nvSpPr>
        <p:spPr>
          <a:xfrm>
            <a:off x="285751" y="0"/>
            <a:ext cx="8652739" cy="771106"/>
          </a:xfrm>
        </p:spPr>
        <p:txBody>
          <a:bodyPr>
            <a:noAutofit/>
          </a:bodyPr>
          <a:lstStyle/>
          <a:p>
            <a:r>
              <a:rPr lang="en-US" sz="2600" dirty="0" smtClean="0"/>
              <a:t>Example #1: Handbook (3 of 8)</a:t>
            </a:r>
            <a:endParaRPr lang="en-US" sz="2600" dirty="0"/>
          </a:p>
        </p:txBody>
      </p:sp>
      <p:sp>
        <p:nvSpPr>
          <p:cNvPr id="9" name="Slide Number Placeholder 8"/>
          <p:cNvSpPr>
            <a:spLocks noGrp="1"/>
          </p:cNvSpPr>
          <p:nvPr>
            <p:ph type="sldNum" sz="quarter" idx="4"/>
          </p:nvPr>
        </p:nvSpPr>
        <p:spPr/>
        <p:txBody>
          <a:bodyPr/>
          <a:lstStyle/>
          <a:p>
            <a:fld id="{4FFBE989-400D-B94A-945A-5633B3F5FC65}" type="slidenum">
              <a:rPr lang="en-US" smtClean="0"/>
              <a:pPr/>
              <a:t>26</a:t>
            </a:fld>
            <a:endParaRPr lang="en-US" dirty="0"/>
          </a:p>
        </p:txBody>
      </p:sp>
      <p:sp>
        <p:nvSpPr>
          <p:cNvPr id="11" name="Oval 10"/>
          <p:cNvSpPr/>
          <p:nvPr/>
        </p:nvSpPr>
        <p:spPr>
          <a:xfrm>
            <a:off x="501041" y="676406"/>
            <a:ext cx="6701425" cy="68893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819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 Find Related Info (4 </a:t>
            </a:r>
            <a:r>
              <a:rPr lang="en-US" dirty="0"/>
              <a:t>of </a:t>
            </a:r>
            <a:r>
              <a:rPr lang="en-US" dirty="0" smtClean="0"/>
              <a:t>8)</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27</a:t>
            </a:fld>
            <a:endParaRPr lang="en-US" dirty="0"/>
          </a:p>
        </p:txBody>
      </p:sp>
      <p:pic>
        <p:nvPicPr>
          <p:cNvPr id="4" name="Picture 3"/>
          <p:cNvPicPr>
            <a:picLocks noChangeAspect="1"/>
          </p:cNvPicPr>
          <p:nvPr/>
        </p:nvPicPr>
        <p:blipFill rotWithShape="1">
          <a:blip r:embed="rId3"/>
          <a:srcRect l="31091" t="8307" r="24036" b="6262"/>
          <a:stretch/>
        </p:blipFill>
        <p:spPr>
          <a:xfrm>
            <a:off x="1730392" y="613608"/>
            <a:ext cx="5583735" cy="5979695"/>
          </a:xfrm>
          <a:prstGeom prst="rect">
            <a:avLst/>
          </a:prstGeom>
        </p:spPr>
      </p:pic>
      <p:sp>
        <p:nvSpPr>
          <p:cNvPr id="7" name="Rounded Rectangle 6"/>
          <p:cNvSpPr/>
          <p:nvPr/>
        </p:nvSpPr>
        <p:spPr>
          <a:xfrm>
            <a:off x="1730392" y="4439650"/>
            <a:ext cx="5583735" cy="2251410"/>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448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86625" y="1231388"/>
            <a:ext cx="7286625" cy="3990975"/>
          </a:xfrm>
          <a:prstGeom prst="rect">
            <a:avLst/>
          </a:prstGeom>
          <a:noFill/>
          <a:ln w="9525">
            <a:solidFill>
              <a:schemeClr val="accent2"/>
            </a:solidFill>
            <a:miter lim="800000"/>
            <a:headEnd/>
            <a:tailEnd/>
          </a:ln>
        </p:spPr>
      </p:pic>
      <p:sp>
        <p:nvSpPr>
          <p:cNvPr id="3" name="Title 2"/>
          <p:cNvSpPr>
            <a:spLocks noGrp="1"/>
          </p:cNvSpPr>
          <p:nvPr>
            <p:ph type="title"/>
          </p:nvPr>
        </p:nvSpPr>
        <p:spPr/>
        <p:txBody>
          <a:bodyPr>
            <a:noAutofit/>
          </a:bodyPr>
          <a:lstStyle/>
          <a:p>
            <a:r>
              <a:rPr lang="en-US" dirty="0" smtClean="0"/>
              <a:t>Example #1: Step-by-Step (5 of 8)</a:t>
            </a:r>
            <a:endParaRPr lang="en-US" dirty="0"/>
          </a:p>
        </p:txBody>
      </p:sp>
      <p:sp>
        <p:nvSpPr>
          <p:cNvPr id="6" name="Slide Number Placeholder 5"/>
          <p:cNvSpPr>
            <a:spLocks noGrp="1"/>
          </p:cNvSpPr>
          <p:nvPr>
            <p:ph type="sldNum" sz="quarter" idx="4"/>
          </p:nvPr>
        </p:nvSpPr>
        <p:spPr/>
        <p:txBody>
          <a:bodyPr/>
          <a:lstStyle/>
          <a:p>
            <a:fld id="{4FFBE989-400D-B94A-945A-5633B3F5FC65}" type="slidenum">
              <a:rPr lang="en-US" smtClean="0"/>
              <a:pPr/>
              <a:t>28</a:t>
            </a:fld>
            <a:endParaRPr lang="en-US" dirty="0"/>
          </a:p>
        </p:txBody>
      </p:sp>
      <p:sp>
        <p:nvSpPr>
          <p:cNvPr id="7" name="Rounded Rectangle 6"/>
          <p:cNvSpPr/>
          <p:nvPr/>
        </p:nvSpPr>
        <p:spPr>
          <a:xfrm>
            <a:off x="324466" y="3541164"/>
            <a:ext cx="6828502" cy="377299"/>
          </a:xfrm>
          <a:prstGeom prst="round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78" y="2987413"/>
            <a:ext cx="6530377" cy="299811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Curved Right Arrow 7"/>
          <p:cNvSpPr/>
          <p:nvPr/>
        </p:nvSpPr>
        <p:spPr>
          <a:xfrm rot="15123278" flipH="1">
            <a:off x="1001370" y="1609339"/>
            <a:ext cx="763552" cy="2635084"/>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6040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Example #1: Tips for Success (6 of 8)</a:t>
            </a:r>
            <a:endParaRPr lang="en-US" dirty="0"/>
          </a:p>
        </p:txBody>
      </p:sp>
      <p:sp>
        <p:nvSpPr>
          <p:cNvPr id="6" name="Slide Number Placeholder 5"/>
          <p:cNvSpPr>
            <a:spLocks noGrp="1"/>
          </p:cNvSpPr>
          <p:nvPr>
            <p:ph type="sldNum" sz="quarter" idx="4"/>
          </p:nvPr>
        </p:nvSpPr>
        <p:spPr/>
        <p:txBody>
          <a:bodyPr/>
          <a:lstStyle/>
          <a:p>
            <a:fld id="{4FFBE989-400D-B94A-945A-5633B3F5FC65}" type="slidenum">
              <a:rPr lang="en-US" smtClean="0"/>
              <a:pPr/>
              <a:t>29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714374"/>
            <a:ext cx="7258050" cy="364598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324466" y="3777438"/>
            <a:ext cx="6828502" cy="377299"/>
          </a:xfrm>
          <a:prstGeom prst="round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039" y="2241869"/>
            <a:ext cx="6062509" cy="424853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Curved Right Arrow 7"/>
          <p:cNvSpPr/>
          <p:nvPr/>
        </p:nvSpPr>
        <p:spPr>
          <a:xfrm rot="13693066" flipH="1">
            <a:off x="1521714" y="1928879"/>
            <a:ext cx="810484" cy="1954006"/>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5174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t>POLL: </a:t>
            </a:r>
            <a:br>
              <a:rPr lang="en-US" dirty="0" smtClean="0"/>
            </a:br>
            <a:r>
              <a:rPr lang="en-US" dirty="0" smtClean="0"/>
              <a:t>What </a:t>
            </a:r>
            <a:r>
              <a:rPr lang="en-US" dirty="0"/>
              <a:t>area of the program do you work in?</a:t>
            </a:r>
            <a:endParaRPr lang="en-US" dirty="0"/>
          </a:p>
        </p:txBody>
      </p:sp>
      <p:sp>
        <p:nvSpPr>
          <p:cNvPr id="3" name="Content Placeholder 2"/>
          <p:cNvSpPr>
            <a:spLocks noGrp="1"/>
          </p:cNvSpPr>
          <p:nvPr>
            <p:ph idx="1"/>
          </p:nvPr>
        </p:nvSpPr>
        <p:spPr/>
        <p:txBody>
          <a:bodyPr/>
          <a:lstStyle/>
          <a:p>
            <a:r>
              <a:rPr lang="en-US" dirty="0" smtClean="0"/>
              <a:t>Contractor </a:t>
            </a:r>
            <a:r>
              <a:rPr lang="en-US" dirty="0"/>
              <a:t>engagement</a:t>
            </a:r>
          </a:p>
          <a:p>
            <a:r>
              <a:rPr lang="en-US" dirty="0" smtClean="0"/>
              <a:t>Workforce </a:t>
            </a:r>
            <a:r>
              <a:rPr lang="en-US" dirty="0"/>
              <a:t>development</a:t>
            </a:r>
          </a:p>
          <a:p>
            <a:r>
              <a:rPr lang="en-US" dirty="0" smtClean="0"/>
              <a:t>Marketing </a:t>
            </a:r>
            <a:r>
              <a:rPr lang="en-US" dirty="0"/>
              <a:t>&amp; outreach</a:t>
            </a:r>
          </a:p>
          <a:p>
            <a:r>
              <a:rPr lang="en-US" dirty="0" smtClean="0"/>
              <a:t>Financing</a:t>
            </a:r>
            <a:endParaRPr lang="en-US" dirty="0"/>
          </a:p>
          <a:p>
            <a:r>
              <a:rPr lang="en-US" dirty="0" smtClean="0"/>
              <a:t>Other</a:t>
            </a:r>
            <a:endParaRPr lang="en-US" dirty="0"/>
          </a:p>
          <a:p>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3</a:t>
            </a:fld>
            <a:endParaRPr lang="en-US" dirty="0"/>
          </a:p>
        </p:txBody>
      </p:sp>
    </p:spTree>
    <p:extLst>
      <p:ext uri="{BB962C8B-B14F-4D97-AF65-F5344CB8AC3E}">
        <p14:creationId xmlns:p14="http://schemas.microsoft.com/office/powerpoint/2010/main" val="283064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3"/>
          <a:srcRect/>
          <a:stretch/>
        </p:blipFill>
        <p:spPr bwMode="auto">
          <a:xfrm>
            <a:off x="162045" y="925975"/>
            <a:ext cx="7036025" cy="5212888"/>
          </a:xfrm>
          <a:prstGeom prst="rect">
            <a:avLst/>
          </a:prstGeom>
          <a:noFill/>
          <a:ln w="9525">
            <a:solidFill>
              <a:schemeClr val="accent2"/>
            </a:solidFill>
            <a:miter lim="800000"/>
            <a:headEnd/>
            <a:tailEnd/>
          </a:ln>
        </p:spPr>
      </p:pic>
      <p:sp>
        <p:nvSpPr>
          <p:cNvPr id="3" name="Title 2"/>
          <p:cNvSpPr>
            <a:spLocks noGrp="1"/>
          </p:cNvSpPr>
          <p:nvPr>
            <p:ph type="title"/>
          </p:nvPr>
        </p:nvSpPr>
        <p:spPr/>
        <p:txBody>
          <a:bodyPr/>
          <a:lstStyle/>
          <a:p>
            <a:r>
              <a:rPr lang="en-US" dirty="0" smtClean="0"/>
              <a:t>Example #1: Examples (7 of 8)</a:t>
            </a:r>
            <a:endParaRPr lang="en-US" dirty="0"/>
          </a:p>
        </p:txBody>
      </p:sp>
      <p:pic>
        <p:nvPicPr>
          <p:cNvPr id="4102" name="Picture 6"/>
          <p:cNvPicPr>
            <a:picLocks noChangeAspect="1" noChangeArrowheads="1"/>
          </p:cNvPicPr>
          <p:nvPr/>
        </p:nvPicPr>
        <p:blipFill>
          <a:blip r:embed="rId4"/>
          <a:srcRect/>
          <a:stretch>
            <a:fillRect/>
          </a:stretch>
        </p:blipFill>
        <p:spPr bwMode="auto">
          <a:xfrm>
            <a:off x="3891195" y="1716010"/>
            <a:ext cx="4960060" cy="4875771"/>
          </a:xfrm>
          <a:prstGeom prst="rect">
            <a:avLst/>
          </a:prstGeom>
          <a:noFill/>
          <a:ln w="9525">
            <a:solidFill>
              <a:schemeClr val="bg2"/>
            </a:solidFill>
            <a:miter lim="800000"/>
            <a:headEnd/>
            <a:tailEnd/>
          </a:ln>
        </p:spPr>
      </p:pic>
      <p:sp>
        <p:nvSpPr>
          <p:cNvPr id="11" name="Curved Right Arrow 10"/>
          <p:cNvSpPr/>
          <p:nvPr/>
        </p:nvSpPr>
        <p:spPr>
          <a:xfrm rot="18050699">
            <a:off x="3725662" y="2752174"/>
            <a:ext cx="931827" cy="3516262"/>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Slide Number Placeholder 5"/>
          <p:cNvSpPr>
            <a:spLocks noGrp="1"/>
          </p:cNvSpPr>
          <p:nvPr>
            <p:ph type="sldNum" sz="quarter" idx="4"/>
          </p:nvPr>
        </p:nvSpPr>
        <p:spPr/>
        <p:txBody>
          <a:bodyPr/>
          <a:lstStyle/>
          <a:p>
            <a:fld id="{4FFBE989-400D-B94A-945A-5633B3F5FC65}" type="slidenum">
              <a:rPr lang="en-US" smtClean="0"/>
              <a:pPr/>
              <a:t>30</a:t>
            </a:fld>
            <a:endParaRPr lang="en-US" dirty="0"/>
          </a:p>
        </p:txBody>
      </p:sp>
    </p:spTree>
    <p:extLst>
      <p:ext uri="{BB962C8B-B14F-4D97-AF65-F5344CB8AC3E}">
        <p14:creationId xmlns:p14="http://schemas.microsoft.com/office/powerpoint/2010/main" val="129558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srcRect/>
          <a:stretch>
            <a:fillRect/>
          </a:stretch>
        </p:blipFill>
        <p:spPr bwMode="auto">
          <a:xfrm>
            <a:off x="202277" y="792504"/>
            <a:ext cx="6913978" cy="4705471"/>
          </a:xfrm>
          <a:prstGeom prst="rect">
            <a:avLst/>
          </a:prstGeom>
          <a:noFill/>
          <a:ln w="9525">
            <a:solidFill>
              <a:schemeClr val="accent2"/>
            </a:solidFill>
            <a:miter lim="800000"/>
            <a:headEnd/>
            <a:tailEnd/>
          </a:ln>
        </p:spPr>
      </p:pic>
      <p:sp>
        <p:nvSpPr>
          <p:cNvPr id="2" name="Title 1"/>
          <p:cNvSpPr>
            <a:spLocks noGrp="1"/>
          </p:cNvSpPr>
          <p:nvPr>
            <p:ph type="title"/>
          </p:nvPr>
        </p:nvSpPr>
        <p:spPr/>
        <p:txBody>
          <a:bodyPr/>
          <a:lstStyle/>
          <a:p>
            <a:r>
              <a:rPr lang="en-US" dirty="0" smtClean="0"/>
              <a:t>Example #1: Topical Resources (8 of 8)</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31</a:t>
            </a:fld>
            <a:endParaRPr lang="en-US" dirty="0"/>
          </a:p>
        </p:txBody>
      </p:sp>
      <p:pic>
        <p:nvPicPr>
          <p:cNvPr id="4" name="Picture 3"/>
          <p:cNvPicPr>
            <a:picLocks noChangeAspect="1"/>
          </p:cNvPicPr>
          <p:nvPr/>
        </p:nvPicPr>
        <p:blipFill>
          <a:blip r:embed="rId4"/>
          <a:stretch>
            <a:fillRect/>
          </a:stretch>
        </p:blipFill>
        <p:spPr>
          <a:xfrm>
            <a:off x="3024036" y="2043563"/>
            <a:ext cx="5338330" cy="4000961"/>
          </a:xfrm>
          <a:prstGeom prst="rect">
            <a:avLst/>
          </a:prstGeom>
          <a:ln>
            <a:solidFill>
              <a:schemeClr val="tx2"/>
            </a:solidFill>
          </a:ln>
          <a:effectLst>
            <a:outerShdw blurRad="50800" dist="38100" dir="8100000" algn="tr" rotWithShape="0">
              <a:prstClr val="black">
                <a:alpha val="40000"/>
              </a:prstClr>
            </a:outerShdw>
          </a:effectLst>
        </p:spPr>
      </p:pic>
      <p:sp>
        <p:nvSpPr>
          <p:cNvPr id="6" name="Curved Right Arrow 5"/>
          <p:cNvSpPr/>
          <p:nvPr/>
        </p:nvSpPr>
        <p:spPr>
          <a:xfrm rot="3719647" flipV="1">
            <a:off x="2080387" y="2269828"/>
            <a:ext cx="955477" cy="2275715"/>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265" y="2823927"/>
            <a:ext cx="5078693" cy="3819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863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Handbook Index (1 of 3)</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32</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2" r="2443" b="2429"/>
          <a:stretch/>
        </p:blipFill>
        <p:spPr bwMode="auto">
          <a:xfrm>
            <a:off x="1971563" y="1521820"/>
            <a:ext cx="4740133" cy="47783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5852160" y="1521820"/>
            <a:ext cx="978407" cy="1136469"/>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56663" y="2728397"/>
            <a:ext cx="873904" cy="250238"/>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2276" y="617193"/>
            <a:ext cx="8484524" cy="830997"/>
          </a:xfrm>
          <a:prstGeom prst="rect">
            <a:avLst/>
          </a:prstGeom>
        </p:spPr>
        <p:txBody>
          <a:bodyPr wrap="square">
            <a:spAutoFit/>
          </a:bodyPr>
          <a:lstStyle/>
          <a:p>
            <a:pPr>
              <a:spcAft>
                <a:spcPts val="600"/>
              </a:spcAft>
            </a:pPr>
            <a:r>
              <a:rPr lang="en-US" sz="2400" dirty="0"/>
              <a:t>How do I learn about the capabilities and services of </a:t>
            </a:r>
            <a:r>
              <a:rPr lang="en-US" sz="2400" dirty="0" smtClean="0"/>
              <a:t>contractors </a:t>
            </a:r>
            <a:r>
              <a:rPr lang="en-US" sz="2400" dirty="0"/>
              <a:t>in my market?</a:t>
            </a:r>
            <a:endParaRPr lang="en-US" sz="2000" dirty="0"/>
          </a:p>
        </p:txBody>
      </p:sp>
    </p:spTree>
    <p:extLst>
      <p:ext uri="{BB962C8B-B14F-4D97-AF65-F5344CB8AC3E}">
        <p14:creationId xmlns:p14="http://schemas.microsoft.com/office/powerpoint/2010/main" val="297163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#2: Assess the </a:t>
            </a:r>
            <a:r>
              <a:rPr lang="en-US" dirty="0" smtClean="0"/>
              <a:t>Market Handbook (2 of 3) </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33</a:t>
            </a:fld>
            <a:endParaRPr lang="en-US" dirty="0"/>
          </a:p>
        </p:txBody>
      </p:sp>
      <p:pic>
        <p:nvPicPr>
          <p:cNvPr id="4" name="Picture 3"/>
          <p:cNvPicPr>
            <a:picLocks noChangeAspect="1"/>
          </p:cNvPicPr>
          <p:nvPr/>
        </p:nvPicPr>
        <p:blipFill>
          <a:blip r:embed="rId2"/>
          <a:stretch>
            <a:fillRect/>
          </a:stretch>
        </p:blipFill>
        <p:spPr>
          <a:xfrm>
            <a:off x="947465" y="650622"/>
            <a:ext cx="7458075" cy="4562475"/>
          </a:xfrm>
          <a:prstGeom prst="rect">
            <a:avLst/>
          </a:prstGeom>
        </p:spPr>
      </p:pic>
      <p:sp>
        <p:nvSpPr>
          <p:cNvPr id="5" name="Oval 4"/>
          <p:cNvSpPr/>
          <p:nvPr/>
        </p:nvSpPr>
        <p:spPr>
          <a:xfrm>
            <a:off x="1645921" y="1138441"/>
            <a:ext cx="1136464" cy="49441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2276" y="5105248"/>
            <a:ext cx="8589027" cy="954107"/>
          </a:xfrm>
          <a:prstGeom prst="rect">
            <a:avLst/>
          </a:prstGeom>
          <a:noFill/>
        </p:spPr>
        <p:txBody>
          <a:bodyPr wrap="square" rtlCol="0">
            <a:spAutoFit/>
          </a:bodyPr>
          <a:lstStyle/>
          <a:p>
            <a:r>
              <a:rPr lang="en-US" sz="2800" dirty="0" smtClean="0"/>
              <a:t>Step-by-Step: Provides detailed </a:t>
            </a:r>
            <a:r>
              <a:rPr lang="en-US" sz="2800" i="1" dirty="0" smtClean="0"/>
              <a:t>wha</a:t>
            </a:r>
            <a:r>
              <a:rPr lang="en-US" sz="2800" dirty="0" smtClean="0"/>
              <a:t>t and </a:t>
            </a:r>
            <a:r>
              <a:rPr lang="en-US" sz="2800" i="1" dirty="0" smtClean="0"/>
              <a:t>how</a:t>
            </a:r>
            <a:r>
              <a:rPr lang="en-US" sz="2800" dirty="0" smtClean="0"/>
              <a:t> information related to the topic.</a:t>
            </a:r>
          </a:p>
        </p:txBody>
      </p:sp>
    </p:spTree>
    <p:extLst>
      <p:ext uri="{BB962C8B-B14F-4D97-AF65-F5344CB8AC3E}">
        <p14:creationId xmlns:p14="http://schemas.microsoft.com/office/powerpoint/2010/main" val="2939155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a:t>
            </a:r>
            <a:r>
              <a:rPr lang="en-US" dirty="0" smtClean="0"/>
              <a:t>Step-by-Step (3 </a:t>
            </a:r>
            <a:r>
              <a:rPr lang="en-US" dirty="0"/>
              <a:t>of </a:t>
            </a:r>
            <a:r>
              <a:rPr lang="en-US" dirty="0" smtClean="0"/>
              <a:t>3) </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34</a:t>
            </a:fld>
            <a:endParaRPr lang="en-US" dirty="0"/>
          </a:p>
        </p:txBody>
      </p:sp>
      <p:pic>
        <p:nvPicPr>
          <p:cNvPr id="4" name="Picture 3"/>
          <p:cNvPicPr>
            <a:picLocks noChangeAspect="1"/>
          </p:cNvPicPr>
          <p:nvPr/>
        </p:nvPicPr>
        <p:blipFill>
          <a:blip r:embed="rId2"/>
          <a:stretch>
            <a:fillRect/>
          </a:stretch>
        </p:blipFill>
        <p:spPr>
          <a:xfrm>
            <a:off x="202276" y="820440"/>
            <a:ext cx="6346043" cy="388219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2577846" y="2621372"/>
            <a:ext cx="6386346" cy="3423152"/>
          </a:xfrm>
          <a:prstGeom prst="rect">
            <a:avLst/>
          </a:prstGeom>
          <a:ln>
            <a:solidFill>
              <a:schemeClr val="tx1"/>
            </a:solidFill>
          </a:ln>
        </p:spPr>
      </p:pic>
      <p:sp>
        <p:nvSpPr>
          <p:cNvPr id="5" name="Curved Right Arrow 4"/>
          <p:cNvSpPr/>
          <p:nvPr/>
        </p:nvSpPr>
        <p:spPr>
          <a:xfrm rot="16755044">
            <a:off x="1776244" y="2528383"/>
            <a:ext cx="748760" cy="1436203"/>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817419" y="1274618"/>
            <a:ext cx="900546" cy="358238"/>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4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#3: Overview Handbook (1 </a:t>
            </a:r>
            <a:r>
              <a:rPr lang="en-US" dirty="0"/>
              <a:t>of </a:t>
            </a:r>
            <a:r>
              <a:rPr lang="en-US" dirty="0" smtClean="0"/>
              <a:t>5) </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35</a:t>
            </a:fld>
            <a:endParaRPr lang="en-US" dirty="0"/>
          </a:p>
        </p:txBody>
      </p:sp>
      <p:sp>
        <p:nvSpPr>
          <p:cNvPr id="4" name="Rectangle 3"/>
          <p:cNvSpPr/>
          <p:nvPr/>
        </p:nvSpPr>
        <p:spPr>
          <a:xfrm>
            <a:off x="404949" y="665344"/>
            <a:ext cx="8334103" cy="461665"/>
          </a:xfrm>
          <a:prstGeom prst="rect">
            <a:avLst/>
          </a:prstGeom>
        </p:spPr>
        <p:txBody>
          <a:bodyPr wrap="square">
            <a:spAutoFit/>
          </a:bodyPr>
          <a:lstStyle/>
          <a:p>
            <a:pPr algn="ctr">
              <a:spcAft>
                <a:spcPts val="600"/>
              </a:spcAft>
            </a:pPr>
            <a:r>
              <a:rPr lang="en-US" sz="2400" dirty="0"/>
              <a:t>How do I develop </a:t>
            </a:r>
            <a:r>
              <a:rPr lang="en-US" sz="2400" dirty="0" smtClean="0"/>
              <a:t>a quality assurance plan for my program?</a:t>
            </a:r>
            <a:endParaRPr lang="en-US" dirty="0"/>
          </a:p>
        </p:txBody>
      </p:sp>
      <p:pic>
        <p:nvPicPr>
          <p:cNvPr id="5" name="Picture 4"/>
          <p:cNvPicPr>
            <a:picLocks noChangeAspect="1"/>
          </p:cNvPicPr>
          <p:nvPr/>
        </p:nvPicPr>
        <p:blipFill>
          <a:blip r:embed="rId2"/>
          <a:stretch>
            <a:fillRect/>
          </a:stretch>
        </p:blipFill>
        <p:spPr>
          <a:xfrm>
            <a:off x="427709" y="1597226"/>
            <a:ext cx="5646520" cy="4473217"/>
          </a:xfrm>
          <a:prstGeom prst="rect">
            <a:avLst/>
          </a:prstGeom>
          <a:solidFill>
            <a:schemeClr val="bg1"/>
          </a:solidFill>
          <a:ln w="6350">
            <a:solidFill>
              <a:schemeClr val="tx1"/>
            </a:solidFill>
          </a:ln>
        </p:spPr>
      </p:pic>
      <p:sp>
        <p:nvSpPr>
          <p:cNvPr id="6" name="Oval 5"/>
          <p:cNvSpPr/>
          <p:nvPr/>
        </p:nvSpPr>
        <p:spPr>
          <a:xfrm>
            <a:off x="163939" y="1463040"/>
            <a:ext cx="4512564" cy="522514"/>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95562" y="2427906"/>
            <a:ext cx="2491640" cy="1938992"/>
          </a:xfrm>
          <a:prstGeom prst="rect">
            <a:avLst/>
          </a:prstGeom>
          <a:solidFill>
            <a:schemeClr val="accent2">
              <a:lumMod val="20000"/>
              <a:lumOff val="80000"/>
            </a:schemeClr>
          </a:solidFill>
        </p:spPr>
        <p:txBody>
          <a:bodyPr wrap="square">
            <a:spAutoFit/>
          </a:bodyPr>
          <a:lstStyle/>
          <a:p>
            <a:pPr>
              <a:spcAft>
                <a:spcPts val="600"/>
              </a:spcAft>
            </a:pPr>
            <a:r>
              <a:rPr lang="en-US" sz="2000" dirty="0" smtClean="0"/>
              <a:t>Tip: Overview handbook “Stages” tab </a:t>
            </a:r>
            <a:r>
              <a:rPr lang="en-US" sz="2000" dirty="0" smtClean="0"/>
              <a:t>describes all of the handbooks in that program component.</a:t>
            </a:r>
            <a:endParaRPr lang="en-US" sz="2000" dirty="0"/>
          </a:p>
        </p:txBody>
      </p:sp>
      <p:sp>
        <p:nvSpPr>
          <p:cNvPr id="9" name="Oval 8"/>
          <p:cNvSpPr/>
          <p:nvPr/>
        </p:nvSpPr>
        <p:spPr>
          <a:xfrm>
            <a:off x="968991" y="2064562"/>
            <a:ext cx="573206" cy="263753"/>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57199" y="4267204"/>
            <a:ext cx="5520519" cy="502380"/>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2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a:t>
            </a:r>
            <a:r>
              <a:rPr lang="en-US" dirty="0" smtClean="0"/>
              <a:t>Step-by-Step (2 </a:t>
            </a:r>
            <a:r>
              <a:rPr lang="en-US" dirty="0"/>
              <a:t>of </a:t>
            </a:r>
            <a:r>
              <a:rPr lang="en-US" dirty="0" smtClean="0"/>
              <a:t>5) </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36</a:t>
            </a:fld>
            <a:endParaRPr lang="en-US" dirty="0"/>
          </a:p>
        </p:txBody>
      </p:sp>
      <p:pic>
        <p:nvPicPr>
          <p:cNvPr id="4" name="Picture 3"/>
          <p:cNvPicPr>
            <a:picLocks noChangeAspect="1"/>
          </p:cNvPicPr>
          <p:nvPr/>
        </p:nvPicPr>
        <p:blipFill>
          <a:blip r:embed="rId3"/>
          <a:stretch>
            <a:fillRect/>
          </a:stretch>
        </p:blipFill>
        <p:spPr>
          <a:xfrm>
            <a:off x="202276" y="841687"/>
            <a:ext cx="6956170" cy="5072207"/>
          </a:xfrm>
          <a:prstGeom prst="rect">
            <a:avLst/>
          </a:prstGeom>
          <a:ln>
            <a:solidFill>
              <a:schemeClr val="tx1"/>
            </a:solidFill>
          </a:ln>
        </p:spPr>
      </p:pic>
      <p:sp>
        <p:nvSpPr>
          <p:cNvPr id="8" name="Rounded Rectangle 7"/>
          <p:cNvSpPr/>
          <p:nvPr/>
        </p:nvSpPr>
        <p:spPr>
          <a:xfrm>
            <a:off x="427709" y="4473569"/>
            <a:ext cx="6600888" cy="249727"/>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2534640" y="2047164"/>
            <a:ext cx="6381546" cy="2676132"/>
          </a:xfrm>
          <a:prstGeom prst="rect">
            <a:avLst/>
          </a:prstGeom>
          <a:noFill/>
          <a:ln>
            <a:solidFill>
              <a:schemeClr val="tx1"/>
            </a:solidFill>
          </a:ln>
        </p:spPr>
      </p:pic>
      <p:sp>
        <p:nvSpPr>
          <p:cNvPr id="6" name="Curved Right Arrow 5"/>
          <p:cNvSpPr/>
          <p:nvPr/>
        </p:nvSpPr>
        <p:spPr>
          <a:xfrm rot="15202162">
            <a:off x="2243215" y="4339311"/>
            <a:ext cx="1192336" cy="1807638"/>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902201" y="1288471"/>
            <a:ext cx="900546" cy="47105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US" dirty="0" smtClean="0"/>
              <a:t>Tips for Success (3 </a:t>
            </a:r>
            <a:r>
              <a:rPr lang="en-US" dirty="0"/>
              <a:t>of </a:t>
            </a:r>
            <a:r>
              <a:rPr lang="en-US" dirty="0" smtClean="0"/>
              <a:t>5) </a:t>
            </a:r>
            <a:endParaRPr lang="en-US" dirty="0"/>
          </a:p>
        </p:txBody>
      </p:sp>
      <p:sp>
        <p:nvSpPr>
          <p:cNvPr id="3" name="Slide Number Placeholder 2"/>
          <p:cNvSpPr>
            <a:spLocks noGrp="1"/>
          </p:cNvSpPr>
          <p:nvPr>
            <p:ph type="sldNum" sz="quarter" idx="4"/>
          </p:nvPr>
        </p:nvSpPr>
        <p:spPr/>
        <p:txBody>
          <a:bodyPr/>
          <a:lstStyle/>
          <a:p>
            <a:fld id="{4FFBE989-400D-B94A-945A-5633B3F5FC65}" type="slidenum">
              <a:rPr lang="en-US" smtClean="0"/>
              <a:pPr/>
              <a:t>37</a:t>
            </a:fld>
            <a:endParaRPr lang="en-US" dirty="0"/>
          </a:p>
        </p:txBody>
      </p:sp>
      <p:pic>
        <p:nvPicPr>
          <p:cNvPr id="4" name="Picture 3"/>
          <p:cNvPicPr>
            <a:picLocks noChangeAspect="1"/>
          </p:cNvPicPr>
          <p:nvPr/>
        </p:nvPicPr>
        <p:blipFill>
          <a:blip r:embed="rId2"/>
          <a:stretch>
            <a:fillRect/>
          </a:stretch>
        </p:blipFill>
        <p:spPr>
          <a:xfrm>
            <a:off x="202276" y="775371"/>
            <a:ext cx="7274368" cy="5385585"/>
          </a:xfrm>
          <a:prstGeom prst="rect">
            <a:avLst/>
          </a:prstGeom>
        </p:spPr>
      </p:pic>
      <p:sp>
        <p:nvSpPr>
          <p:cNvPr id="5" name="Rounded Rectangle 4"/>
          <p:cNvSpPr/>
          <p:nvPr/>
        </p:nvSpPr>
        <p:spPr>
          <a:xfrm>
            <a:off x="427709" y="4844630"/>
            <a:ext cx="6600888" cy="371061"/>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118" y="2060016"/>
            <a:ext cx="6107391" cy="4708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urved Right Arrow 7"/>
          <p:cNvSpPr/>
          <p:nvPr/>
        </p:nvSpPr>
        <p:spPr>
          <a:xfrm rot="2070407" flipV="1">
            <a:off x="1121796" y="1647698"/>
            <a:ext cx="1192336" cy="3134987"/>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1717964" y="1288472"/>
            <a:ext cx="1233053" cy="358238"/>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5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US" dirty="0" smtClean="0"/>
              <a:t>Examples (4 </a:t>
            </a:r>
            <a:r>
              <a:rPr lang="en-US" dirty="0"/>
              <a:t>of 5) </a:t>
            </a:r>
          </a:p>
        </p:txBody>
      </p:sp>
      <p:sp>
        <p:nvSpPr>
          <p:cNvPr id="3" name="Slide Number Placeholder 2"/>
          <p:cNvSpPr>
            <a:spLocks noGrp="1"/>
          </p:cNvSpPr>
          <p:nvPr>
            <p:ph type="sldNum" sz="quarter" idx="4"/>
          </p:nvPr>
        </p:nvSpPr>
        <p:spPr/>
        <p:txBody>
          <a:bodyPr/>
          <a:lstStyle/>
          <a:p>
            <a:fld id="{4FFBE989-400D-B94A-945A-5633B3F5FC65}" type="slidenum">
              <a:rPr lang="en-US" smtClean="0"/>
              <a:pPr/>
              <a:t>38</a:t>
            </a:fld>
            <a:endParaRPr lang="en-US" dirty="0"/>
          </a:p>
        </p:txBody>
      </p:sp>
      <p:pic>
        <p:nvPicPr>
          <p:cNvPr id="4" name="Picture 3"/>
          <p:cNvPicPr>
            <a:picLocks noChangeAspect="1"/>
          </p:cNvPicPr>
          <p:nvPr/>
        </p:nvPicPr>
        <p:blipFill>
          <a:blip r:embed="rId2"/>
          <a:stretch>
            <a:fillRect/>
          </a:stretch>
        </p:blipFill>
        <p:spPr>
          <a:xfrm>
            <a:off x="190390" y="879612"/>
            <a:ext cx="7678992" cy="4801618"/>
          </a:xfrm>
          <a:prstGeom prst="rect">
            <a:avLst/>
          </a:prstGeom>
          <a:ln>
            <a:solidFill>
              <a:schemeClr val="bg2">
                <a:lumMod val="40000"/>
                <a:lumOff val="60000"/>
              </a:schemeClr>
            </a:solidFill>
          </a:ln>
        </p:spPr>
      </p:pic>
      <p:pic>
        <p:nvPicPr>
          <p:cNvPr id="5" name="Picture 4"/>
          <p:cNvPicPr>
            <a:picLocks noChangeAspect="1"/>
          </p:cNvPicPr>
          <p:nvPr/>
        </p:nvPicPr>
        <p:blipFill>
          <a:blip r:embed="rId3"/>
          <a:stretch>
            <a:fillRect/>
          </a:stretch>
        </p:blipFill>
        <p:spPr>
          <a:xfrm>
            <a:off x="4076410" y="1874990"/>
            <a:ext cx="3427633" cy="4420580"/>
          </a:xfrm>
          <a:prstGeom prst="rect">
            <a:avLst/>
          </a:prstGeom>
          <a:ln>
            <a:solidFill>
              <a:schemeClr val="bg2">
                <a:lumMod val="40000"/>
                <a:lumOff val="60000"/>
              </a:schemeClr>
            </a:solidFill>
          </a:ln>
        </p:spPr>
      </p:pic>
      <p:sp>
        <p:nvSpPr>
          <p:cNvPr id="6" name="Oval 5"/>
          <p:cNvSpPr/>
          <p:nvPr/>
        </p:nvSpPr>
        <p:spPr>
          <a:xfrm>
            <a:off x="2924696" y="1440873"/>
            <a:ext cx="732904" cy="37110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rved Right Arrow 6"/>
          <p:cNvSpPr/>
          <p:nvPr/>
        </p:nvSpPr>
        <p:spPr>
          <a:xfrm rot="16200000">
            <a:off x="3159283" y="3463190"/>
            <a:ext cx="858983" cy="1912822"/>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678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US" dirty="0" smtClean="0"/>
              <a:t>Topical Resources (5 </a:t>
            </a:r>
            <a:r>
              <a:rPr lang="en-US" dirty="0"/>
              <a:t>of 5) </a:t>
            </a:r>
          </a:p>
        </p:txBody>
      </p:sp>
      <p:sp>
        <p:nvSpPr>
          <p:cNvPr id="3" name="Slide Number Placeholder 2"/>
          <p:cNvSpPr>
            <a:spLocks noGrp="1"/>
          </p:cNvSpPr>
          <p:nvPr>
            <p:ph type="sldNum" sz="quarter" idx="4"/>
          </p:nvPr>
        </p:nvSpPr>
        <p:spPr/>
        <p:txBody>
          <a:bodyPr/>
          <a:lstStyle/>
          <a:p>
            <a:fld id="{4FFBE989-400D-B94A-945A-5633B3F5FC65}" type="slidenum">
              <a:rPr lang="en-US" smtClean="0"/>
              <a:pPr/>
              <a:t>39</a:t>
            </a:fld>
            <a:endParaRPr lang="en-US" dirty="0"/>
          </a:p>
        </p:txBody>
      </p:sp>
      <p:pic>
        <p:nvPicPr>
          <p:cNvPr id="4" name="Picture 3"/>
          <p:cNvPicPr>
            <a:picLocks noChangeAspect="1"/>
          </p:cNvPicPr>
          <p:nvPr/>
        </p:nvPicPr>
        <p:blipFill>
          <a:blip r:embed="rId2"/>
          <a:stretch>
            <a:fillRect/>
          </a:stretch>
        </p:blipFill>
        <p:spPr>
          <a:xfrm>
            <a:off x="96982" y="800279"/>
            <a:ext cx="6842414" cy="5244245"/>
          </a:xfrm>
          <a:prstGeom prst="rect">
            <a:avLst/>
          </a:prstGeom>
          <a:ln>
            <a:solidFill>
              <a:schemeClr val="bg2">
                <a:lumMod val="40000"/>
                <a:lumOff val="60000"/>
              </a:schemeClr>
            </a:solidFill>
          </a:ln>
        </p:spPr>
      </p:pic>
      <p:sp>
        <p:nvSpPr>
          <p:cNvPr id="5" name="Oval 4"/>
          <p:cNvSpPr/>
          <p:nvPr/>
        </p:nvSpPr>
        <p:spPr>
          <a:xfrm>
            <a:off x="3687579" y="1255322"/>
            <a:ext cx="1034323" cy="37110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01100" y="984084"/>
            <a:ext cx="3676592" cy="5311486"/>
          </a:xfrm>
          <a:prstGeom prst="rect">
            <a:avLst/>
          </a:prstGeom>
          <a:ln>
            <a:solidFill>
              <a:schemeClr val="bg2">
                <a:lumMod val="40000"/>
                <a:lumOff val="60000"/>
              </a:schemeClr>
            </a:solidFill>
          </a:ln>
        </p:spPr>
      </p:pic>
      <p:sp>
        <p:nvSpPr>
          <p:cNvPr id="6" name="Curved Right Arrow 5"/>
          <p:cNvSpPr/>
          <p:nvPr/>
        </p:nvSpPr>
        <p:spPr>
          <a:xfrm rot="15207432">
            <a:off x="4068735" y="4647506"/>
            <a:ext cx="778522" cy="2270857"/>
          </a:xfrm>
          <a:prstGeom prst="curvedRightArrow">
            <a:avLst/>
          </a:prstGeom>
          <a:solidFill>
            <a:schemeClr val="tx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909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15239" y="1218118"/>
            <a:ext cx="8447761" cy="5106482"/>
          </a:xfrm>
          <a:prstGeom prst="rect">
            <a:avLst/>
          </a:prstGeom>
        </p:spPr>
      </p:pic>
      <p:sp>
        <p:nvSpPr>
          <p:cNvPr id="3" name="Title 2"/>
          <p:cNvSpPr>
            <a:spLocks noGrp="1"/>
          </p:cNvSpPr>
          <p:nvPr>
            <p:ph type="title"/>
          </p:nvPr>
        </p:nvSpPr>
        <p:spPr/>
        <p:txBody>
          <a:bodyPr/>
          <a:lstStyle/>
          <a:p>
            <a:r>
              <a:rPr lang="en-US" dirty="0" smtClean="0"/>
              <a:t>Better Buildings Neighborhood Program</a:t>
            </a:r>
            <a:endParaRPr lang="en-US" dirty="0"/>
          </a:p>
        </p:txBody>
      </p:sp>
      <p:sp>
        <p:nvSpPr>
          <p:cNvPr id="7" name="TextBox 6"/>
          <p:cNvSpPr txBox="1"/>
          <p:nvPr/>
        </p:nvSpPr>
        <p:spPr>
          <a:xfrm>
            <a:off x="794586" y="3159358"/>
            <a:ext cx="7968414" cy="810307"/>
          </a:xfrm>
          <a:prstGeom prst="rect">
            <a:avLst/>
          </a:prstGeom>
        </p:spPr>
        <p:txBody>
          <a:bodyPr vert="horz" wrap="square" lIns="91440" tIns="45720" rIns="91440" bIns="45720" rtlCol="0">
            <a:noAutofit/>
          </a:bodyPr>
          <a:lstStyle/>
          <a:p>
            <a:pPr>
              <a:spcBef>
                <a:spcPct val="20000"/>
              </a:spcBef>
            </a:pPr>
            <a:r>
              <a:rPr lang="en-US" sz="2323" b="1" dirty="0">
                <a:solidFill>
                  <a:srgbClr val="1D428A"/>
                </a:solidFill>
                <a:latin typeface="+mj-lt"/>
                <a:cs typeface="Arial Narrow"/>
              </a:rPr>
              <a:t>Saved consumers </a:t>
            </a:r>
            <a:r>
              <a:rPr lang="en-US" sz="2600" b="1" dirty="0">
                <a:solidFill>
                  <a:srgbClr val="1D428A"/>
                </a:solidFill>
                <a:latin typeface="+mj-lt"/>
                <a:cs typeface="Arial Narrow"/>
              </a:rPr>
              <a:t>$850 million</a:t>
            </a:r>
            <a:r>
              <a:rPr lang="en-US" sz="1400" b="1" dirty="0">
                <a:solidFill>
                  <a:srgbClr val="1D428A"/>
                </a:solidFill>
                <a:latin typeface="+mj-lt"/>
                <a:cs typeface="Arial Narrow"/>
              </a:rPr>
              <a:t> </a:t>
            </a:r>
            <a:r>
              <a:rPr lang="en-US" sz="1400" b="1" dirty="0" smtClean="0">
                <a:solidFill>
                  <a:srgbClr val="1D428A"/>
                </a:solidFill>
                <a:latin typeface="+mj-lt"/>
                <a:cs typeface="Arial Narrow"/>
              </a:rPr>
              <a:t>(estimated </a:t>
            </a:r>
            <a:r>
              <a:rPr lang="en-US" sz="1400" b="1" dirty="0">
                <a:solidFill>
                  <a:srgbClr val="1D428A"/>
                </a:solidFill>
                <a:latin typeface="+mj-lt"/>
                <a:cs typeface="Arial Narrow"/>
              </a:rPr>
              <a:t>lifetime energy </a:t>
            </a:r>
            <a:r>
              <a:rPr lang="en-US" sz="1400" b="1" dirty="0" smtClean="0">
                <a:solidFill>
                  <a:srgbClr val="1D428A"/>
                </a:solidFill>
                <a:latin typeface="+mj-lt"/>
                <a:cs typeface="Arial Narrow"/>
              </a:rPr>
              <a:t>savings)</a:t>
            </a:r>
            <a:endParaRPr lang="en-US" sz="1400" b="1" dirty="0">
              <a:solidFill>
                <a:srgbClr val="1D428A"/>
              </a:solidFill>
              <a:latin typeface="+mj-lt"/>
              <a:cs typeface="Arial Narrow"/>
            </a:endParaRPr>
          </a:p>
        </p:txBody>
      </p:sp>
      <p:sp>
        <p:nvSpPr>
          <p:cNvPr id="8" name="TextBox 7"/>
          <p:cNvSpPr txBox="1"/>
          <p:nvPr/>
        </p:nvSpPr>
        <p:spPr>
          <a:xfrm>
            <a:off x="464382" y="2428281"/>
            <a:ext cx="7614628" cy="685800"/>
          </a:xfrm>
          <a:prstGeom prst="rect">
            <a:avLst/>
          </a:prstGeom>
        </p:spPr>
        <p:txBody>
          <a:bodyPr vert="horz" wrap="square" lIns="91440" tIns="45720" rIns="91440" bIns="45720" rtlCol="0">
            <a:noAutofit/>
          </a:bodyPr>
          <a:lstStyle/>
          <a:p>
            <a:pPr defTabSz="457200" fontAlgn="auto">
              <a:spcBef>
                <a:spcPct val="20000"/>
              </a:spcBef>
              <a:spcAft>
                <a:spcPts val="0"/>
              </a:spcAft>
            </a:pPr>
            <a:r>
              <a:rPr lang="en-US" sz="2324" b="1" dirty="0" smtClean="0">
                <a:solidFill>
                  <a:srgbClr val="007A3E"/>
                </a:solidFill>
                <a:latin typeface="+mj-lt"/>
                <a:cs typeface="Arial Narrow"/>
              </a:rPr>
              <a:t>Completed </a:t>
            </a:r>
            <a:r>
              <a:rPr lang="en-US" sz="3000" b="1" dirty="0" smtClean="0">
                <a:solidFill>
                  <a:srgbClr val="007A3E"/>
                </a:solidFill>
                <a:latin typeface="+mj-lt"/>
                <a:cs typeface="Arial Narrow"/>
              </a:rPr>
              <a:t>119,000</a:t>
            </a:r>
            <a:r>
              <a:rPr lang="en-US" sz="2400" b="1" dirty="0" smtClean="0">
                <a:solidFill>
                  <a:srgbClr val="007A3E"/>
                </a:solidFill>
                <a:latin typeface="+mj-lt"/>
                <a:cs typeface="Arial Narrow"/>
              </a:rPr>
              <a:t> home </a:t>
            </a:r>
            <a:r>
              <a:rPr lang="en-US" sz="2320" b="1" dirty="0" smtClean="0">
                <a:solidFill>
                  <a:srgbClr val="007A3E"/>
                </a:solidFill>
                <a:latin typeface="+mj-lt"/>
                <a:cs typeface="Arial Narrow"/>
              </a:rPr>
              <a:t>energy </a:t>
            </a:r>
            <a:r>
              <a:rPr lang="en-US" sz="3000" b="1" dirty="0" smtClean="0">
                <a:solidFill>
                  <a:srgbClr val="007A3E"/>
                </a:solidFill>
                <a:latin typeface="+mj-lt"/>
                <a:cs typeface="Arial Narrow"/>
              </a:rPr>
              <a:t>upgrades</a:t>
            </a:r>
            <a:endParaRPr kumimoji="0" lang="en-US" sz="3000" b="1" i="0" u="none" strike="noStrike" kern="1200" cap="none" spc="0" normalizeH="0" baseline="0" noProof="0" dirty="0" smtClean="0">
              <a:ln>
                <a:noFill/>
              </a:ln>
              <a:solidFill>
                <a:srgbClr val="007A3E"/>
              </a:solidFill>
              <a:effectLst/>
              <a:uLnTx/>
              <a:uFillTx/>
              <a:latin typeface="+mj-lt"/>
              <a:cs typeface="Arial Narrow"/>
            </a:endParaRPr>
          </a:p>
        </p:txBody>
      </p:sp>
      <p:sp>
        <p:nvSpPr>
          <p:cNvPr id="2" name="TextBox 1"/>
          <p:cNvSpPr txBox="1"/>
          <p:nvPr/>
        </p:nvSpPr>
        <p:spPr>
          <a:xfrm>
            <a:off x="457200" y="4138165"/>
            <a:ext cx="7968414" cy="685800"/>
          </a:xfrm>
          <a:prstGeom prst="rect">
            <a:avLst/>
          </a:prstGeom>
        </p:spPr>
        <p:txBody>
          <a:bodyPr vert="horz" wrap="square" lIns="91440" tIns="45720" rIns="91440" bIns="45720" rtlCol="0">
            <a:normAutofit fontScale="92500" lnSpcReduction="20000"/>
          </a:bodyPr>
          <a:lstStyle/>
          <a:p>
            <a:pPr>
              <a:spcBef>
                <a:spcPct val="20000"/>
              </a:spcBef>
            </a:pPr>
            <a:r>
              <a:rPr lang="en-US" sz="2323" b="1" dirty="0">
                <a:solidFill>
                  <a:srgbClr val="007A3E"/>
                </a:solidFill>
                <a:latin typeface="+mj-lt"/>
                <a:cs typeface="Arial Narrow"/>
              </a:rPr>
              <a:t>Trained </a:t>
            </a:r>
            <a:r>
              <a:rPr lang="en-US" sz="2323" b="1" dirty="0" smtClean="0">
                <a:solidFill>
                  <a:srgbClr val="007A3E"/>
                </a:solidFill>
                <a:latin typeface="+mj-lt"/>
                <a:cs typeface="Arial Narrow"/>
              </a:rPr>
              <a:t>&gt;</a:t>
            </a:r>
            <a:r>
              <a:rPr lang="en-US" sz="2800" b="1" dirty="0" smtClean="0">
                <a:solidFill>
                  <a:srgbClr val="007A3E"/>
                </a:solidFill>
                <a:latin typeface="+mj-lt"/>
                <a:cs typeface="Arial Narrow"/>
              </a:rPr>
              <a:t>5,600 </a:t>
            </a:r>
            <a:r>
              <a:rPr lang="en-US" sz="2800" b="1" dirty="0">
                <a:solidFill>
                  <a:srgbClr val="007A3E"/>
                </a:solidFill>
                <a:latin typeface="+mj-lt"/>
                <a:cs typeface="Arial Narrow"/>
              </a:rPr>
              <a:t>home performance workers </a:t>
            </a:r>
            <a:r>
              <a:rPr lang="en-US" sz="2323" b="1" dirty="0">
                <a:solidFill>
                  <a:srgbClr val="007A3E"/>
                </a:solidFill>
                <a:latin typeface="+mj-lt"/>
                <a:cs typeface="Arial Narrow"/>
              </a:rPr>
              <a:t>to enhance their </a:t>
            </a:r>
            <a:r>
              <a:rPr lang="en-US" sz="2323" b="1" dirty="0" smtClean="0">
                <a:solidFill>
                  <a:srgbClr val="007A3E"/>
                </a:solidFill>
                <a:latin typeface="+mj-lt"/>
                <a:cs typeface="Arial Narrow"/>
              </a:rPr>
              <a:t>skills</a:t>
            </a:r>
          </a:p>
          <a:p>
            <a:pPr>
              <a:spcBef>
                <a:spcPct val="20000"/>
              </a:spcBef>
            </a:pPr>
            <a:endParaRPr kumimoji="0" lang="en-US" sz="2323" b="1" i="0" u="none" strike="noStrike" kern="1200" cap="none" spc="0" normalizeH="0" baseline="0" noProof="0" dirty="0">
              <a:ln>
                <a:noFill/>
              </a:ln>
              <a:solidFill>
                <a:srgbClr val="007A3E"/>
              </a:solidFill>
              <a:effectLst/>
              <a:uLnTx/>
              <a:uFillTx/>
              <a:latin typeface="+mj-lt"/>
              <a:cs typeface="Arial Narrow"/>
            </a:endParaRPr>
          </a:p>
        </p:txBody>
      </p:sp>
      <p:sp>
        <p:nvSpPr>
          <p:cNvPr id="6" name="TextBox 5"/>
          <p:cNvSpPr txBox="1"/>
          <p:nvPr/>
        </p:nvSpPr>
        <p:spPr>
          <a:xfrm>
            <a:off x="979478" y="1694175"/>
            <a:ext cx="7910536" cy="685800"/>
          </a:xfrm>
          <a:prstGeom prst="rect">
            <a:avLst/>
          </a:prstGeom>
        </p:spPr>
        <p:txBody>
          <a:bodyPr vert="horz" wrap="square" lIns="91440" tIns="45720" rIns="91440" bIns="45720" rtlCol="0">
            <a:normAutofit fontScale="92500"/>
          </a:bodyPr>
          <a:lstStyle/>
          <a:p>
            <a:pPr defTabSz="457200" fontAlgn="auto">
              <a:spcBef>
                <a:spcPct val="20000"/>
              </a:spcBef>
              <a:spcAft>
                <a:spcPts val="0"/>
              </a:spcAft>
            </a:pPr>
            <a:r>
              <a:rPr lang="en-US" sz="2323" b="1" dirty="0" smtClean="0">
                <a:solidFill>
                  <a:srgbClr val="1D428A"/>
                </a:solidFill>
                <a:latin typeface="+mj-lt"/>
                <a:cs typeface="Arial Narrow"/>
              </a:rPr>
              <a:t>Created </a:t>
            </a:r>
            <a:r>
              <a:rPr lang="en-US" sz="2323" b="1" dirty="0">
                <a:solidFill>
                  <a:srgbClr val="1D428A"/>
                </a:solidFill>
                <a:latin typeface="+mj-lt"/>
                <a:cs typeface="Arial Narrow"/>
              </a:rPr>
              <a:t>&gt;</a:t>
            </a:r>
            <a:r>
              <a:rPr lang="en-US" sz="3000" b="1" dirty="0" smtClean="0">
                <a:solidFill>
                  <a:srgbClr val="1D428A"/>
                </a:solidFill>
                <a:latin typeface="+mj-lt"/>
                <a:cs typeface="Arial Narrow"/>
              </a:rPr>
              <a:t>10,000</a:t>
            </a:r>
            <a:r>
              <a:rPr lang="en-US" sz="2323" b="1" dirty="0" smtClean="0">
                <a:solidFill>
                  <a:srgbClr val="1D428A"/>
                </a:solidFill>
                <a:latin typeface="+mj-lt"/>
                <a:cs typeface="Arial Narrow"/>
              </a:rPr>
              <a:t> </a:t>
            </a:r>
            <a:r>
              <a:rPr lang="en-US" sz="3000" b="1" dirty="0" smtClean="0">
                <a:solidFill>
                  <a:srgbClr val="1D428A"/>
                </a:solidFill>
                <a:latin typeface="+mj-lt"/>
                <a:cs typeface="Arial Narrow"/>
              </a:rPr>
              <a:t>jobs</a:t>
            </a:r>
            <a:r>
              <a:rPr lang="en-US" sz="2323" b="1" dirty="0" smtClean="0">
                <a:solidFill>
                  <a:srgbClr val="1D428A"/>
                </a:solidFill>
                <a:latin typeface="+mj-lt"/>
                <a:cs typeface="Arial Narrow"/>
              </a:rPr>
              <a:t> by supporting small businesses</a:t>
            </a:r>
            <a:endParaRPr kumimoji="0" lang="en-US" sz="2323" b="1" i="0" u="none" strike="noStrike" kern="1200" cap="none" spc="0" normalizeH="0" baseline="0" noProof="0" dirty="0" smtClean="0">
              <a:ln>
                <a:noFill/>
              </a:ln>
              <a:solidFill>
                <a:srgbClr val="1D428A"/>
              </a:solidFill>
              <a:effectLst/>
              <a:uLnTx/>
              <a:uFillTx/>
              <a:latin typeface="+mj-lt"/>
              <a:cs typeface="Arial Narrow"/>
            </a:endParaRPr>
          </a:p>
        </p:txBody>
      </p:sp>
      <p:sp>
        <p:nvSpPr>
          <p:cNvPr id="19" name="TextBox 18"/>
          <p:cNvSpPr txBox="1"/>
          <p:nvPr/>
        </p:nvSpPr>
        <p:spPr>
          <a:xfrm>
            <a:off x="5105400" y="1141918"/>
            <a:ext cx="2438400" cy="686882"/>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Calibri" panose="020F0502020204030204" pitchFamily="34" charset="0"/>
                <a:cs typeface="Arial Narrow"/>
              </a:rPr>
              <a:t>$508 million in grants:</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dirty="0" smtClean="0">
                <a:latin typeface="Calibri" panose="020F0502020204030204" pitchFamily="34" charset="0"/>
                <a:cs typeface="Arial Narrow"/>
              </a:rPr>
              <a:t>$1.4 to $40 million each</a:t>
            </a:r>
            <a:endParaRPr kumimoji="0" lang="en-US" sz="2323" i="0" u="none" strike="noStrike" kern="1200" cap="none" spc="0" normalizeH="0" baseline="0" noProof="0" dirty="0" smtClean="0">
              <a:ln>
                <a:noFill/>
              </a:ln>
              <a:effectLst/>
              <a:uLnTx/>
              <a:uFillTx/>
              <a:latin typeface="Calibri" panose="020F0502020204030204" pitchFamily="34" charset="0"/>
              <a:cs typeface="Arial Narrow"/>
            </a:endParaRPr>
          </a:p>
        </p:txBody>
      </p:sp>
      <p:sp>
        <p:nvSpPr>
          <p:cNvPr id="20" name="Rectangle 19"/>
          <p:cNvSpPr/>
          <p:nvPr/>
        </p:nvSpPr>
        <p:spPr>
          <a:xfrm>
            <a:off x="7315200" y="5452988"/>
            <a:ext cx="1630194" cy="414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507411" y="4916783"/>
            <a:ext cx="6918203" cy="685800"/>
          </a:xfrm>
          <a:prstGeom prst="rect">
            <a:avLst/>
          </a:prstGeom>
        </p:spPr>
        <p:txBody>
          <a:bodyPr vert="horz" wrap="square" lIns="91440" tIns="45720" rIns="91440" bIns="45720" rtlCol="0">
            <a:noAutofit/>
          </a:bodyPr>
          <a:lstStyle/>
          <a:p>
            <a:pPr>
              <a:spcBef>
                <a:spcPct val="20000"/>
              </a:spcBef>
            </a:pPr>
            <a:r>
              <a:rPr lang="en-US" sz="2323" b="1" dirty="0">
                <a:solidFill>
                  <a:srgbClr val="1D428A"/>
                </a:solidFill>
                <a:latin typeface="+mj-lt"/>
                <a:cs typeface="Arial Narrow"/>
              </a:rPr>
              <a:t>Spurred </a:t>
            </a:r>
            <a:r>
              <a:rPr lang="en-US" sz="2600" b="1" dirty="0" smtClean="0">
                <a:solidFill>
                  <a:srgbClr val="1D428A"/>
                </a:solidFill>
                <a:latin typeface="+mj-lt"/>
                <a:cs typeface="Arial Narrow"/>
              </a:rPr>
              <a:t>$1.3 </a:t>
            </a:r>
            <a:r>
              <a:rPr lang="en-US" sz="2600" b="1" dirty="0">
                <a:solidFill>
                  <a:srgbClr val="1D428A"/>
                </a:solidFill>
                <a:latin typeface="+mj-lt"/>
                <a:cs typeface="Arial Narrow"/>
              </a:rPr>
              <a:t>billion</a:t>
            </a:r>
            <a:r>
              <a:rPr lang="en-US" sz="2323" b="1" dirty="0">
                <a:solidFill>
                  <a:srgbClr val="1D428A"/>
                </a:solidFill>
                <a:latin typeface="+mj-lt"/>
                <a:cs typeface="Arial Narrow"/>
              </a:rPr>
              <a:t> in </a:t>
            </a:r>
            <a:r>
              <a:rPr lang="en-US" sz="2600" b="1" dirty="0">
                <a:solidFill>
                  <a:srgbClr val="1D428A"/>
                </a:solidFill>
                <a:latin typeface="+mj-lt"/>
                <a:cs typeface="Arial Narrow"/>
              </a:rPr>
              <a:t>economic activity</a:t>
            </a:r>
          </a:p>
        </p:txBody>
      </p:sp>
    </p:spTree>
    <p:extLst>
      <p:ext uri="{BB962C8B-B14F-4D97-AF65-F5344CB8AC3E}">
        <p14:creationId xmlns:p14="http://schemas.microsoft.com/office/powerpoint/2010/main" val="129129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680" y="217691"/>
            <a:ext cx="5736640" cy="1287015"/>
          </a:xfrm>
        </p:spPr>
        <p:txBody>
          <a:bodyPr>
            <a:normAutofit/>
          </a:bodyPr>
          <a:lstStyle/>
          <a:p>
            <a:pPr algn="ctr"/>
            <a:r>
              <a:rPr lang="en-US" sz="3200" b="0" dirty="0" smtClean="0"/>
              <a:t>Access the Solution Center:</a:t>
            </a:r>
            <a:br>
              <a:rPr lang="en-US" sz="3200" b="0" dirty="0" smtClean="0"/>
            </a:br>
            <a:r>
              <a:rPr lang="en-US" sz="3200" b="0" u="sng" dirty="0" smtClean="0"/>
              <a:t>energy.gov/rpsc </a:t>
            </a:r>
            <a:endParaRPr lang="en-US" sz="3200" b="0" dirty="0"/>
          </a:p>
        </p:txBody>
      </p:sp>
      <p:sp>
        <p:nvSpPr>
          <p:cNvPr id="9" name="Slide Number Placeholder 8"/>
          <p:cNvSpPr>
            <a:spLocks noGrp="1"/>
          </p:cNvSpPr>
          <p:nvPr>
            <p:ph type="sldNum" sz="quarter" idx="10"/>
          </p:nvPr>
        </p:nvSpPr>
        <p:spPr/>
        <p:txBody>
          <a:bodyPr/>
          <a:lstStyle/>
          <a:p>
            <a:fld id="{4FFBE989-400D-B94A-945A-5633B3F5FC65}" type="slidenum">
              <a:rPr lang="en-US" smtClean="0">
                <a:solidFill>
                  <a:srgbClr val="1D428A">
                    <a:tint val="75000"/>
                  </a:srgbClr>
                </a:solidFill>
              </a:rPr>
              <a:pPr/>
              <a:t>40</a:t>
            </a:fld>
            <a:endParaRPr lang="en-US" dirty="0">
              <a:solidFill>
                <a:srgbClr val="1D428A">
                  <a:tint val="75000"/>
                </a:srgbClr>
              </a:solidFill>
            </a:endParaRPr>
          </a:p>
        </p:txBody>
      </p:sp>
      <p:sp>
        <p:nvSpPr>
          <p:cNvPr id="3" name="TextBox 2"/>
          <p:cNvSpPr txBox="1"/>
          <p:nvPr/>
        </p:nvSpPr>
        <p:spPr>
          <a:xfrm>
            <a:off x="381000" y="6167735"/>
            <a:ext cx="7162800" cy="461665"/>
          </a:xfrm>
          <a:prstGeom prst="rect">
            <a:avLst/>
          </a:prstGeom>
          <a:noFill/>
        </p:spPr>
        <p:txBody>
          <a:bodyPr wrap="square" rtlCol="0">
            <a:spAutoFit/>
          </a:bodyPr>
          <a:lstStyle/>
          <a:p>
            <a:pPr algn="ctr" defTabSz="457200"/>
            <a:r>
              <a:rPr lang="en-US" sz="2400" dirty="0" smtClean="0">
                <a:solidFill>
                  <a:prstClr val="white"/>
                </a:solidFill>
              </a:rPr>
              <a:t>Suggestions? </a:t>
            </a:r>
            <a:r>
              <a:rPr lang="en-US" sz="2400" u="sng" dirty="0">
                <a:solidFill>
                  <a:prstClr val="white"/>
                </a:solidFill>
                <a:cs typeface="Arial Narrow"/>
              </a:rPr>
              <a:t>BBRPSolutionCenter@ee.doe.gov</a:t>
            </a:r>
            <a:endParaRPr lang="en-US" sz="2400" dirty="0">
              <a:solidFill>
                <a:prstClr val="white"/>
              </a:solidFill>
            </a:endParaRPr>
          </a:p>
        </p:txBody>
      </p:sp>
      <p:pic>
        <p:nvPicPr>
          <p:cNvPr id="1026" name="Picture 2" descr="C:\Users\chiua\AppData\Local\Microsoft\Windows\INetCache\Content.Outlook\GHSMG19P\8132 Web Banner Graphic - HighRe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7432"/>
            <a:ext cx="9144000" cy="424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77310"/>
          </a:xfrm>
        </p:spPr>
        <p:txBody>
          <a:bodyPr/>
          <a:lstStyle/>
          <a:p>
            <a:pPr algn="ctr"/>
            <a:r>
              <a:rPr lang="en-US" dirty="0" smtClean="0"/>
              <a:t>Join us @ ACI National Home Performance 2016</a:t>
            </a:r>
            <a:endParaRPr lang="en-US" dirty="0"/>
          </a:p>
        </p:txBody>
      </p:sp>
      <p:sp>
        <p:nvSpPr>
          <p:cNvPr id="5" name="Content Placeholder 4"/>
          <p:cNvSpPr>
            <a:spLocks noGrp="1"/>
          </p:cNvSpPr>
          <p:nvPr>
            <p:ph idx="1"/>
          </p:nvPr>
        </p:nvSpPr>
        <p:spPr>
          <a:xfrm>
            <a:off x="266700" y="1112520"/>
            <a:ext cx="8610600" cy="4843466"/>
          </a:xfrm>
        </p:spPr>
        <p:txBody>
          <a:bodyPr>
            <a:normAutofit/>
          </a:bodyPr>
          <a:lstStyle/>
          <a:p>
            <a:pPr marL="0" indent="0" algn="ctr">
              <a:buNone/>
            </a:pPr>
            <a:r>
              <a:rPr lang="en-US" sz="2200" b="1" dirty="0"/>
              <a:t>Kick-off with DOE on Monday, April </a:t>
            </a:r>
            <a:r>
              <a:rPr lang="en-US" sz="2200" b="1" dirty="0" smtClean="0"/>
              <a:t>4!</a:t>
            </a:r>
          </a:p>
          <a:p>
            <a:pPr marL="0" indent="0" algn="ctr">
              <a:buNone/>
            </a:pPr>
            <a:endParaRPr lang="en-US" sz="1200" b="1" dirty="0">
              <a:hlinkClick r:id="rId2"/>
            </a:endParaRPr>
          </a:p>
          <a:p>
            <a:pPr marL="0" indent="0" algn="ctr">
              <a:buNone/>
            </a:pPr>
            <a:r>
              <a:rPr lang="en-US" sz="2000" dirty="0" smtClean="0">
                <a:hlinkClick r:id="rId2"/>
              </a:rPr>
              <a:t>Home Performance with ENERGY STAR Partner Meeting</a:t>
            </a:r>
            <a:r>
              <a:rPr lang="en-US" sz="2000" dirty="0" smtClean="0"/>
              <a:t>, </a:t>
            </a:r>
            <a:r>
              <a:rPr lang="en-US" sz="2000" i="1" dirty="0">
                <a:solidFill>
                  <a:schemeClr val="tx1">
                    <a:lumMod val="60000"/>
                    <a:lumOff val="40000"/>
                  </a:schemeClr>
                </a:solidFill>
              </a:rPr>
              <a:t>8:30 – 5:00 PM</a:t>
            </a:r>
          </a:p>
          <a:p>
            <a:pPr marL="0" indent="0">
              <a:buNone/>
            </a:pPr>
            <a:r>
              <a:rPr lang="en-US" sz="2000" dirty="0" smtClean="0"/>
              <a:t>including special afternoon breakout sessions:</a:t>
            </a:r>
            <a:endParaRPr lang="en-US" sz="2000" dirty="0"/>
          </a:p>
          <a:p>
            <a:pPr lvl="1"/>
            <a:r>
              <a:rPr lang="en-US" sz="1600" dirty="0" smtClean="0"/>
              <a:t>Home Energy Score partner meeting</a:t>
            </a:r>
            <a:endParaRPr lang="en-US" sz="1600" i="1" dirty="0" smtClean="0">
              <a:solidFill>
                <a:schemeClr val="tx1">
                  <a:lumMod val="60000"/>
                  <a:lumOff val="40000"/>
                </a:schemeClr>
              </a:solidFill>
            </a:endParaRPr>
          </a:p>
          <a:p>
            <a:pPr lvl="1"/>
            <a:r>
              <a:rPr lang="en-US" sz="1600" dirty="0" smtClean="0"/>
              <a:t>Home Energy Information Accelerator partner meeting</a:t>
            </a:r>
            <a:endParaRPr lang="en-US" sz="1600" i="1" dirty="0" smtClean="0">
              <a:solidFill>
                <a:schemeClr val="tx1">
                  <a:lumMod val="60000"/>
                  <a:lumOff val="40000"/>
                </a:schemeClr>
              </a:solidFill>
            </a:endParaRPr>
          </a:p>
          <a:p>
            <a:pPr lvl="1"/>
            <a:r>
              <a:rPr lang="en-US" sz="1600" dirty="0"/>
              <a:t>Home Improvement Catalyst </a:t>
            </a:r>
            <a:r>
              <a:rPr lang="en-US" sz="1600" dirty="0" smtClean="0"/>
              <a:t>- Leveraging </a:t>
            </a:r>
            <a:r>
              <a:rPr lang="en-US" sz="1600" dirty="0"/>
              <a:t>the home improvement marketplace for energy </a:t>
            </a:r>
            <a:r>
              <a:rPr lang="en-US" sz="1600" dirty="0" smtClean="0"/>
              <a:t>upgrades</a:t>
            </a:r>
            <a:endParaRPr lang="en-US" sz="1600" i="1" dirty="0" smtClean="0">
              <a:solidFill>
                <a:schemeClr val="tx1">
                  <a:lumMod val="60000"/>
                  <a:lumOff val="40000"/>
                </a:schemeClr>
              </a:solidFill>
            </a:endParaRPr>
          </a:p>
          <a:p>
            <a:pPr marL="57150" indent="0">
              <a:buNone/>
            </a:pPr>
            <a:endParaRPr lang="en-US" sz="1050" dirty="0" smtClean="0"/>
          </a:p>
          <a:p>
            <a:pPr marL="57150" indent="0">
              <a:buNone/>
            </a:pPr>
            <a:r>
              <a:rPr lang="en-US" sz="2200" dirty="0" smtClean="0"/>
              <a:t>Getting </a:t>
            </a:r>
            <a:r>
              <a:rPr lang="en-US" sz="2200" dirty="0"/>
              <a:t>Started with HPXML workshop </a:t>
            </a:r>
            <a:r>
              <a:rPr lang="en-US" sz="2200" dirty="0" smtClean="0"/>
              <a:t>–</a:t>
            </a:r>
            <a:r>
              <a:rPr lang="en-US" sz="2200" dirty="0" smtClean="0">
                <a:solidFill>
                  <a:schemeClr val="tx1">
                    <a:lumMod val="60000"/>
                    <a:lumOff val="40000"/>
                  </a:schemeClr>
                </a:solidFill>
              </a:rPr>
              <a:t> </a:t>
            </a:r>
            <a:r>
              <a:rPr lang="en-US" sz="2200" i="1" dirty="0" smtClean="0">
                <a:solidFill>
                  <a:schemeClr val="tx1">
                    <a:lumMod val="60000"/>
                    <a:lumOff val="40000"/>
                  </a:schemeClr>
                </a:solidFill>
              </a:rPr>
              <a:t>Monday afternoon</a:t>
            </a:r>
            <a:endParaRPr lang="en-US" sz="2200" i="1" dirty="0">
              <a:solidFill>
                <a:schemeClr val="tx1">
                  <a:lumMod val="60000"/>
                  <a:lumOff val="40000"/>
                </a:schemeClr>
              </a:solidFill>
            </a:endParaRPr>
          </a:p>
          <a:p>
            <a:pPr lvl="1"/>
            <a:endParaRPr lang="en-US" sz="1600" i="1" dirty="0" smtClean="0">
              <a:solidFill>
                <a:schemeClr val="tx1">
                  <a:lumMod val="60000"/>
                  <a:lumOff val="40000"/>
                </a:schemeClr>
              </a:solidFill>
            </a:endParaRPr>
          </a:p>
        </p:txBody>
      </p:sp>
      <p:pic>
        <p:nvPicPr>
          <p:cNvPr id="1026" name="Picture 2" descr="http://www.homeperformance.org/sites/default/files/styles/sc_780x390/public/conference/Natl16_WebBanner_634x332.jpg?itok=UkjNo9j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43400"/>
            <a:ext cx="3733800" cy="1866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4832243"/>
            <a:ext cx="3429000" cy="769441"/>
          </a:xfrm>
          <a:prstGeom prst="rect">
            <a:avLst/>
          </a:prstGeom>
          <a:noFill/>
        </p:spPr>
        <p:txBody>
          <a:bodyPr wrap="square" rtlCol="0">
            <a:spAutoFit/>
          </a:bodyPr>
          <a:lstStyle/>
          <a:p>
            <a:pPr algn="ctr"/>
            <a:r>
              <a:rPr lang="en-US" sz="2200" dirty="0" smtClean="0"/>
              <a:t>Meet us at many more sessions, April 5-7!</a:t>
            </a:r>
          </a:p>
        </p:txBody>
      </p:sp>
    </p:spTree>
    <p:extLst>
      <p:ext uri="{BB962C8B-B14F-4D97-AF65-F5344CB8AC3E}">
        <p14:creationId xmlns:p14="http://schemas.microsoft.com/office/powerpoint/2010/main" val="701580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 us at </a:t>
            </a:r>
            <a:r>
              <a:rPr lang="en-US" dirty="0" smtClean="0"/>
              <a:t>sessions</a:t>
            </a:r>
            <a:r>
              <a:rPr lang="en-US" dirty="0"/>
              <a:t>, April 5-7</a:t>
            </a:r>
            <a:r>
              <a:rPr lang="en-US" dirty="0" smtClean="0"/>
              <a:t>!</a:t>
            </a:r>
            <a:endParaRPr lang="en-US" dirty="0"/>
          </a:p>
        </p:txBody>
      </p:sp>
      <p:sp>
        <p:nvSpPr>
          <p:cNvPr id="3" name="Content Placeholder 2"/>
          <p:cNvSpPr>
            <a:spLocks noGrp="1"/>
          </p:cNvSpPr>
          <p:nvPr>
            <p:ph idx="1"/>
          </p:nvPr>
        </p:nvSpPr>
        <p:spPr>
          <a:xfrm>
            <a:off x="381000" y="1104349"/>
            <a:ext cx="8382000" cy="5753651"/>
          </a:xfrm>
        </p:spPr>
        <p:txBody>
          <a:bodyPr>
            <a:noAutofit/>
          </a:bodyPr>
          <a:lstStyle/>
          <a:p>
            <a:pPr marL="0" indent="0">
              <a:lnSpc>
                <a:spcPct val="120000"/>
              </a:lnSpc>
              <a:buNone/>
            </a:pPr>
            <a:r>
              <a:rPr lang="en-US" sz="1500" u="sng" dirty="0" smtClean="0"/>
              <a:t>Tuesday, April 5</a:t>
            </a:r>
          </a:p>
          <a:p>
            <a:pPr>
              <a:lnSpc>
                <a:spcPct val="120000"/>
              </a:lnSpc>
            </a:pPr>
            <a:r>
              <a:rPr lang="en-US" sz="1500" dirty="0"/>
              <a:t>Home Upgrade Program </a:t>
            </a:r>
            <a:r>
              <a:rPr lang="en-US" sz="1500" dirty="0" smtClean="0"/>
              <a:t>Models </a:t>
            </a:r>
            <a:r>
              <a:rPr lang="en-US" sz="1500" dirty="0"/>
              <a:t>for Acquiring Savings in Multiple Climate Zones </a:t>
            </a:r>
            <a:endParaRPr lang="en-US" sz="1500" dirty="0" smtClean="0"/>
          </a:p>
          <a:p>
            <a:pPr>
              <a:lnSpc>
                <a:spcPct val="120000"/>
              </a:lnSpc>
            </a:pPr>
            <a:r>
              <a:rPr lang="en-US" sz="1500" dirty="0"/>
              <a:t>Residential Energy Labels, Why Should You Care &amp; What Do You Do About It</a:t>
            </a:r>
            <a:r>
              <a:rPr lang="en-US" sz="1500" dirty="0" smtClean="0"/>
              <a:t>?</a:t>
            </a:r>
          </a:p>
          <a:p>
            <a:pPr marL="0" indent="0">
              <a:lnSpc>
                <a:spcPct val="120000"/>
              </a:lnSpc>
              <a:buNone/>
            </a:pPr>
            <a:r>
              <a:rPr lang="en-US" sz="1500" u="sng" dirty="0" smtClean="0"/>
              <a:t>Wednesday, April 6</a:t>
            </a:r>
          </a:p>
          <a:p>
            <a:pPr>
              <a:lnSpc>
                <a:spcPct val="120000"/>
              </a:lnSpc>
            </a:pPr>
            <a:r>
              <a:rPr lang="en-US" sz="1500" dirty="0"/>
              <a:t>Showcasing Home Performance with ENERGY STAR Contractors</a:t>
            </a:r>
          </a:p>
          <a:p>
            <a:pPr>
              <a:lnSpc>
                <a:spcPct val="120000"/>
              </a:lnSpc>
            </a:pPr>
            <a:r>
              <a:rPr lang="en-US" sz="1500" dirty="0"/>
              <a:t>Transforming the Market with HPXML: Strategies and Lessons Learned</a:t>
            </a:r>
          </a:p>
          <a:p>
            <a:pPr>
              <a:lnSpc>
                <a:spcPct val="120000"/>
              </a:lnSpc>
            </a:pPr>
            <a:r>
              <a:rPr lang="en-US" sz="1500" dirty="0" smtClean="0"/>
              <a:t>What </a:t>
            </a:r>
            <a:r>
              <a:rPr lang="en-US" sz="1500" dirty="0"/>
              <a:t>Building America Learned in 4 Years About Retrofits &amp; Staged Upgrades</a:t>
            </a:r>
          </a:p>
          <a:p>
            <a:pPr>
              <a:lnSpc>
                <a:spcPct val="120000"/>
              </a:lnSpc>
            </a:pPr>
            <a:r>
              <a:rPr lang="en-US" sz="1500" dirty="0"/>
              <a:t>Realizing the Market Value for High Performance Homes: Reports from the Field</a:t>
            </a:r>
          </a:p>
          <a:p>
            <a:pPr>
              <a:lnSpc>
                <a:spcPct val="120000"/>
              </a:lnSpc>
            </a:pPr>
            <a:r>
              <a:rPr lang="en-US" sz="1500" dirty="0" smtClean="0"/>
              <a:t>Health &amp; Home Performance: Unlocking New Funding, Marketing, &amp; Project Data Value</a:t>
            </a:r>
          </a:p>
          <a:p>
            <a:pPr>
              <a:lnSpc>
                <a:spcPct val="120000"/>
              </a:lnSpc>
            </a:pPr>
            <a:r>
              <a:rPr lang="en-US" sz="1500" dirty="0" smtClean="0"/>
              <a:t>The </a:t>
            </a:r>
            <a:r>
              <a:rPr lang="en-US" sz="1500" dirty="0"/>
              <a:t>Quest for Smarter Performance Measurement </a:t>
            </a:r>
          </a:p>
          <a:p>
            <a:pPr>
              <a:lnSpc>
                <a:spcPct val="120000"/>
              </a:lnSpc>
            </a:pPr>
            <a:r>
              <a:rPr lang="en-US" sz="1500" dirty="0" smtClean="0"/>
              <a:t>The Home Energy Data Huddle: Getting together to Build an Information Pipeline</a:t>
            </a:r>
          </a:p>
          <a:p>
            <a:pPr>
              <a:lnSpc>
                <a:spcPct val="120000"/>
              </a:lnSpc>
            </a:pPr>
            <a:r>
              <a:rPr lang="en-US" sz="1500" dirty="0"/>
              <a:t>The Value Proposition Challenge</a:t>
            </a:r>
          </a:p>
          <a:p>
            <a:pPr marL="0" indent="0">
              <a:lnSpc>
                <a:spcPct val="120000"/>
              </a:lnSpc>
              <a:buNone/>
            </a:pPr>
            <a:r>
              <a:rPr lang="en-US" sz="1500" u="sng" dirty="0" smtClean="0"/>
              <a:t>Thursday, April 7</a:t>
            </a:r>
          </a:p>
          <a:p>
            <a:pPr>
              <a:lnSpc>
                <a:spcPct val="120000"/>
              </a:lnSpc>
            </a:pPr>
            <a:r>
              <a:rPr lang="en-US" sz="1500" dirty="0" smtClean="0"/>
              <a:t>Home Performance Financing Update &amp; Options to Help Close More Jobs</a:t>
            </a:r>
          </a:p>
          <a:p>
            <a:pPr>
              <a:lnSpc>
                <a:spcPct val="120000"/>
              </a:lnSpc>
            </a:pPr>
            <a:r>
              <a:rPr lang="en-US" sz="1500" dirty="0"/>
              <a:t>Your Contractors: A Gateway to Better </a:t>
            </a:r>
            <a:r>
              <a:rPr lang="en-US" sz="1500" dirty="0" smtClean="0"/>
              <a:t>Programs</a:t>
            </a:r>
          </a:p>
          <a:p>
            <a:pPr>
              <a:lnSpc>
                <a:spcPct val="120000"/>
              </a:lnSpc>
            </a:pPr>
            <a:r>
              <a:rPr lang="en-US" sz="1500" dirty="0" smtClean="0"/>
              <a:t>America’s </a:t>
            </a:r>
            <a:r>
              <a:rPr lang="en-US" sz="1500" dirty="0"/>
              <a:t>Building Blocks to High Performance </a:t>
            </a:r>
            <a:r>
              <a:rPr lang="en-US" sz="1500" dirty="0" smtClean="0"/>
              <a:t>Housing</a:t>
            </a:r>
          </a:p>
          <a:p>
            <a:pPr lvl="1">
              <a:lnSpc>
                <a:spcPct val="120000"/>
              </a:lnSpc>
            </a:pPr>
            <a:endParaRPr lang="en-US" sz="1000" dirty="0"/>
          </a:p>
          <a:p>
            <a:pPr marL="457200" lvl="1" indent="0">
              <a:lnSpc>
                <a:spcPct val="120000"/>
              </a:lnSpc>
              <a:buNone/>
            </a:pPr>
            <a:r>
              <a:rPr lang="en-US" sz="1000" dirty="0" smtClean="0"/>
              <a:t>	     </a:t>
            </a:r>
            <a:r>
              <a:rPr lang="en-US" sz="1200" dirty="0" smtClean="0"/>
              <a:t>Download full </a:t>
            </a:r>
            <a:r>
              <a:rPr lang="en-US" sz="1200" dirty="0" smtClean="0">
                <a:hlinkClick r:id="rId2"/>
              </a:rPr>
              <a:t>ACI </a:t>
            </a:r>
            <a:r>
              <a:rPr lang="en-US" sz="1200" dirty="0">
                <a:hlinkClick r:id="rId2"/>
              </a:rPr>
              <a:t>National Home Performance Conference </a:t>
            </a:r>
            <a:r>
              <a:rPr lang="en-US" sz="1200" dirty="0" smtClean="0">
                <a:hlinkClick r:id="rId2"/>
              </a:rPr>
              <a:t>Agenda</a:t>
            </a:r>
            <a:r>
              <a:rPr lang="en-US" sz="1200" dirty="0" smtClean="0"/>
              <a:t> for more details</a:t>
            </a:r>
            <a:endParaRPr lang="en-US" sz="1200" dirty="0"/>
          </a:p>
        </p:txBody>
      </p:sp>
    </p:spTree>
    <p:extLst>
      <p:ext uri="{BB962C8B-B14F-4D97-AF65-F5344CB8AC3E}">
        <p14:creationId xmlns:p14="http://schemas.microsoft.com/office/powerpoint/2010/main" val="112866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a:xfrm>
            <a:off x="-1" y="1088564"/>
            <a:ext cx="9144000" cy="273449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85950" lvl="3" indent="-514350">
              <a:buFont typeface="+mj-lt"/>
              <a:buAutoNum type="arabicPeriod"/>
            </a:pPr>
            <a:r>
              <a:rPr lang="en-US" sz="2600" dirty="0"/>
              <a:t>Offer multiple types of energy assessments</a:t>
            </a:r>
          </a:p>
          <a:p>
            <a:pPr marL="1885950" lvl="3" indent="-514350">
              <a:buFont typeface="+mj-lt"/>
              <a:buAutoNum type="arabicPeriod"/>
            </a:pPr>
            <a:r>
              <a:rPr lang="en-US" sz="2600" dirty="0"/>
              <a:t>Directly install measures during the </a:t>
            </a:r>
            <a:r>
              <a:rPr lang="en-US" sz="2600" dirty="0" smtClean="0"/>
              <a:t>energy assessment</a:t>
            </a:r>
            <a:endParaRPr lang="en-US" sz="2600" dirty="0"/>
          </a:p>
          <a:p>
            <a:pPr marL="1885950" lvl="3" indent="-514350">
              <a:buFont typeface="+mj-lt"/>
              <a:buAutoNum type="arabicPeriod"/>
            </a:pPr>
            <a:r>
              <a:rPr lang="en-US" sz="2600" dirty="0"/>
              <a:t>Provide a flexible approach to conduct comprehensive upgrades</a:t>
            </a:r>
          </a:p>
          <a:p>
            <a:pPr marL="1885950" lvl="3" indent="-514350">
              <a:buFont typeface="+mj-lt"/>
              <a:buAutoNum type="arabicPeriod"/>
            </a:pPr>
            <a:r>
              <a:rPr lang="en-US" sz="2600" dirty="0"/>
              <a:t>Keep the program simple for your customers</a:t>
            </a:r>
          </a:p>
        </p:txBody>
      </p:sp>
      <p:sp>
        <p:nvSpPr>
          <p:cNvPr id="3" name="Title 2"/>
          <p:cNvSpPr>
            <a:spLocks noGrp="1"/>
          </p:cNvSpPr>
          <p:nvPr>
            <p:ph type="title"/>
          </p:nvPr>
        </p:nvSpPr>
        <p:spPr>
          <a:xfrm>
            <a:off x="457200" y="0"/>
            <a:ext cx="8229600" cy="1077310"/>
          </a:xfrm>
        </p:spPr>
        <p:txBody>
          <a:bodyPr/>
          <a:lstStyle/>
          <a:p>
            <a:r>
              <a:rPr lang="en-US" dirty="0" smtClean="0"/>
              <a:t>BBNP </a:t>
            </a:r>
            <a:r>
              <a:rPr lang="en-US" dirty="0"/>
              <a:t>Evaluation </a:t>
            </a:r>
            <a:r>
              <a:rPr lang="en-US" dirty="0" smtClean="0"/>
              <a:t>Report: 12 Best Practices</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0" y="1855165"/>
            <a:ext cx="1248788" cy="1278848"/>
          </a:xfrm>
          <a:prstGeom prst="rect">
            <a:avLst/>
          </a:prstGeom>
        </p:spPr>
      </p:pic>
      <p:sp>
        <p:nvSpPr>
          <p:cNvPr id="2" name="Content Placeholder 1"/>
          <p:cNvSpPr>
            <a:spLocks noGrp="1"/>
          </p:cNvSpPr>
          <p:nvPr>
            <p:ph idx="1"/>
          </p:nvPr>
        </p:nvSpPr>
        <p:spPr>
          <a:xfrm>
            <a:off x="-1" y="3831764"/>
            <a:ext cx="9144001" cy="2463806"/>
          </a:xfrm>
        </p:spPr>
        <p:style>
          <a:lnRef idx="1">
            <a:schemeClr val="accent1"/>
          </a:lnRef>
          <a:fillRef idx="2">
            <a:schemeClr val="accent1"/>
          </a:fillRef>
          <a:effectRef idx="1">
            <a:schemeClr val="accent1"/>
          </a:effectRef>
          <a:fontRef idx="minor">
            <a:schemeClr val="dk1"/>
          </a:fontRef>
        </p:style>
        <p:txBody>
          <a:bodyPr anchor="ctr">
            <a:noAutofit/>
          </a:bodyPr>
          <a:lstStyle/>
          <a:p>
            <a:pPr marL="1885950" lvl="3" indent="-514350">
              <a:buFont typeface="+mj-lt"/>
              <a:buAutoNum type="arabicPeriod" startAt="5"/>
            </a:pPr>
            <a:r>
              <a:rPr lang="en-US" sz="2600" dirty="0"/>
              <a:t>Provide multiple types of training to contractors</a:t>
            </a:r>
          </a:p>
          <a:p>
            <a:pPr marL="1885950" lvl="3" indent="-514350">
              <a:buFont typeface="+mj-lt"/>
              <a:buAutoNum type="arabicPeriod" startAt="5"/>
            </a:pPr>
            <a:r>
              <a:rPr lang="en-US" sz="2600" dirty="0" smtClean="0"/>
              <a:t>Develop </a:t>
            </a:r>
            <a:r>
              <a:rPr lang="en-US" sz="2600" dirty="0"/>
              <a:t>large pools of eligible contractors</a:t>
            </a:r>
          </a:p>
          <a:p>
            <a:pPr marL="1885950" lvl="3" indent="-514350">
              <a:buFont typeface="+mj-lt"/>
              <a:buAutoNum type="arabicPeriod" startAt="5"/>
            </a:pPr>
            <a:r>
              <a:rPr lang="en-US" sz="2600" dirty="0" smtClean="0"/>
              <a:t>Foster relationships with contractors</a:t>
            </a:r>
          </a:p>
          <a:p>
            <a:pPr marL="1885950" lvl="3" indent="-514350">
              <a:buFont typeface="+mj-lt"/>
              <a:buAutoNum type="arabicPeriod" startAt="5"/>
            </a:pPr>
            <a:r>
              <a:rPr lang="en-US" sz="2600" dirty="0" smtClean="0"/>
              <a:t>Conduct effective QA/QC</a:t>
            </a:r>
            <a:endParaRPr lang="en-US" sz="2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0" y="4473514"/>
            <a:ext cx="1248789" cy="12788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169639" cy="1077310"/>
          </a:xfrm>
        </p:spPr>
        <p:txBody>
          <a:bodyPr/>
          <a:lstStyle/>
          <a:p>
            <a:r>
              <a:rPr lang="en-US" dirty="0" smtClean="0"/>
              <a:t>BBNP </a:t>
            </a:r>
            <a:r>
              <a:rPr lang="en-US" dirty="0"/>
              <a:t>Evaluation </a:t>
            </a:r>
            <a:r>
              <a:rPr lang="en-US" dirty="0" smtClean="0"/>
              <a:t>Report: 12 Best Practices (cont.)</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6</a:t>
            </a:fld>
            <a:endParaRPr lang="en-US" dirty="0"/>
          </a:p>
        </p:txBody>
      </p:sp>
      <p:sp>
        <p:nvSpPr>
          <p:cNvPr id="9" name="Content Placeholder 1"/>
          <p:cNvSpPr txBox="1">
            <a:spLocks/>
          </p:cNvSpPr>
          <p:nvPr/>
        </p:nvSpPr>
        <p:spPr>
          <a:xfrm>
            <a:off x="0" y="1077310"/>
            <a:ext cx="9144000" cy="154059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3150" lvl="4" indent="-514350">
              <a:buFont typeface="+mj-lt"/>
              <a:buAutoNum type="arabicPeriod" startAt="9"/>
            </a:pPr>
            <a:r>
              <a:rPr lang="en-US" sz="2600" dirty="0" smtClean="0"/>
              <a:t>Have </a:t>
            </a:r>
            <a:r>
              <a:rPr lang="en-US" sz="2600" dirty="0"/>
              <a:t>at least one staff member with 15+ years </a:t>
            </a:r>
            <a:r>
              <a:rPr lang="en-US" sz="2600" dirty="0" smtClean="0"/>
              <a:t>of relevant </a:t>
            </a:r>
            <a:r>
              <a:rPr lang="en-US" sz="2600" dirty="0"/>
              <a:t>experience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20" y="1266726"/>
            <a:ext cx="1151051" cy="1178758"/>
          </a:xfrm>
          <a:prstGeom prst="rect">
            <a:avLst/>
          </a:prstGeom>
        </p:spPr>
      </p:pic>
      <p:sp>
        <p:nvSpPr>
          <p:cNvPr id="10" name="Content Placeholder 1"/>
          <p:cNvSpPr txBox="1">
            <a:spLocks/>
          </p:cNvSpPr>
          <p:nvPr/>
        </p:nvSpPr>
        <p:spPr>
          <a:xfrm>
            <a:off x="0" y="2617901"/>
            <a:ext cx="9144000" cy="15918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3150" lvl="4" indent="-514350">
              <a:buFont typeface="+mj-lt"/>
              <a:buAutoNum type="arabicPeriod" startAt="10"/>
            </a:pPr>
            <a:r>
              <a:rPr lang="en-US" sz="2600" dirty="0" smtClean="0"/>
              <a:t>Tailor outreach activities to target populations, but don’t restrict participation</a:t>
            </a:r>
            <a:endParaRPr lang="en-US" sz="2600" dirty="0"/>
          </a:p>
        </p:txBody>
      </p:sp>
      <p:sp>
        <p:nvSpPr>
          <p:cNvPr id="2" name="Content Placeholder 1"/>
          <p:cNvSpPr>
            <a:spLocks noGrp="1"/>
          </p:cNvSpPr>
          <p:nvPr>
            <p:ph idx="1"/>
          </p:nvPr>
        </p:nvSpPr>
        <p:spPr>
          <a:xfrm>
            <a:off x="0" y="4209752"/>
            <a:ext cx="9144000" cy="2109058"/>
          </a:xfrm>
        </p:spPr>
        <p:style>
          <a:lnRef idx="1">
            <a:schemeClr val="accent2"/>
          </a:lnRef>
          <a:fillRef idx="2">
            <a:schemeClr val="accent2"/>
          </a:fillRef>
          <a:effectRef idx="1">
            <a:schemeClr val="accent2"/>
          </a:effectRef>
          <a:fontRef idx="minor">
            <a:schemeClr val="dk1"/>
          </a:fontRef>
        </p:style>
        <p:txBody>
          <a:bodyPr anchor="ctr">
            <a:normAutofit/>
          </a:bodyPr>
          <a:lstStyle/>
          <a:p>
            <a:pPr marL="2343150" lvl="4" indent="-514350">
              <a:buFont typeface="+mj-lt"/>
              <a:buAutoNum type="arabicPeriod" startAt="11"/>
            </a:pPr>
            <a:r>
              <a:rPr lang="en-US" sz="2600" dirty="0"/>
              <a:t>Offer financing as a component of the program</a:t>
            </a:r>
          </a:p>
          <a:p>
            <a:pPr marL="2343150" lvl="4" indent="-514350">
              <a:buFont typeface="+mj-lt"/>
              <a:buAutoNum type="arabicPeriod" startAt="11"/>
            </a:pPr>
            <a:r>
              <a:rPr lang="en-US" sz="2600" dirty="0"/>
              <a:t>Offer incentives at ~25% of project </a:t>
            </a:r>
            <a:r>
              <a:rPr lang="en-US" sz="2600" dirty="0" smtClean="0"/>
              <a:t>costs</a:t>
            </a:r>
            <a:endParaRPr lang="en-US" sz="2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20" y="2849980"/>
            <a:ext cx="1164760" cy="11686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62" y="4657997"/>
            <a:ext cx="1163194" cy="1167071"/>
          </a:xfrm>
          <a:prstGeom prst="rect">
            <a:avLst/>
          </a:prstGeom>
        </p:spPr>
      </p:pic>
    </p:spTree>
    <p:extLst>
      <p:ext uri="{BB962C8B-B14F-4D97-AF65-F5344CB8AC3E}">
        <p14:creationId xmlns:p14="http://schemas.microsoft.com/office/powerpoint/2010/main" val="428033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View the evaluation reports on the Better Buildings Neighborhood Program:</a:t>
            </a:r>
          </a:p>
          <a:p>
            <a:pPr marL="0" indent="0" algn="ctr">
              <a:buNone/>
            </a:pPr>
            <a:endParaRPr lang="en-US" dirty="0"/>
          </a:p>
          <a:p>
            <a:pPr marL="0" indent="0" algn="ctr">
              <a:buNone/>
            </a:pPr>
            <a:r>
              <a:rPr lang="en-US" dirty="0" smtClean="0">
                <a:hlinkClick r:id="rId2"/>
              </a:rPr>
              <a:t>http</a:t>
            </a:r>
            <a:r>
              <a:rPr lang="en-US" dirty="0">
                <a:hlinkClick r:id="rId2"/>
              </a:rPr>
              <a:t>://</a:t>
            </a:r>
            <a:r>
              <a:rPr lang="en-US" dirty="0" smtClean="0">
                <a:hlinkClick r:id="rId2"/>
              </a:rPr>
              <a:t>energy.gov/eere/better-buildings-neighborhood-program/accomplishments#reports</a:t>
            </a:r>
            <a:r>
              <a:rPr lang="en-US" dirty="0" smtClean="0"/>
              <a:t> </a:t>
            </a:r>
            <a:endParaRPr lang="en-US"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7</a:t>
            </a:fld>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65031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85" y="0"/>
            <a:ext cx="8641830" cy="1077310"/>
          </a:xfrm>
        </p:spPr>
        <p:txBody>
          <a:bodyPr>
            <a:normAutofit/>
          </a:bodyPr>
          <a:lstStyle/>
          <a:p>
            <a:pPr algn="ctr"/>
            <a:r>
              <a:rPr lang="en-US" sz="2800" dirty="0" smtClean="0"/>
              <a:t>Welcome to the Residential Program Solution Center!</a:t>
            </a:r>
            <a:endParaRPr lang="en-US" sz="2800" dirty="0"/>
          </a:p>
        </p:txBody>
      </p:sp>
      <p:sp>
        <p:nvSpPr>
          <p:cNvPr id="4" name="Slide Number Placeholder 3"/>
          <p:cNvSpPr>
            <a:spLocks noGrp="1"/>
          </p:cNvSpPr>
          <p:nvPr>
            <p:ph type="sldNum" sz="quarter" idx="4"/>
          </p:nvPr>
        </p:nvSpPr>
        <p:spPr/>
        <p:txBody>
          <a:bodyPr/>
          <a:lstStyle/>
          <a:p>
            <a:fld id="{4FFBE989-400D-B94A-945A-5633B3F5FC65}"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1632857" y="1077310"/>
            <a:ext cx="5695133" cy="5477524"/>
          </a:xfrm>
          <a:prstGeom prst="rect">
            <a:avLst/>
          </a:prstGeom>
          <a:ln>
            <a:solidFill>
              <a:schemeClr val="tx1"/>
            </a:solidFill>
          </a:ln>
        </p:spPr>
      </p:pic>
    </p:spTree>
    <p:extLst>
      <p:ext uri="{BB962C8B-B14F-4D97-AF65-F5344CB8AC3E}">
        <p14:creationId xmlns:p14="http://schemas.microsoft.com/office/powerpoint/2010/main" val="3122391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0672" y="1566628"/>
            <a:ext cx="7103328" cy="5126636"/>
          </a:xfrm>
        </p:spPr>
        <p:txBody>
          <a:bodyPr>
            <a:normAutofit/>
          </a:bodyPr>
          <a:lstStyle/>
          <a:p>
            <a:r>
              <a:rPr lang="en-US" dirty="0" smtClean="0"/>
              <a:t>Help residential energy efficiency programs minimize </a:t>
            </a:r>
            <a:r>
              <a:rPr lang="en-US" dirty="0"/>
              <a:t>trial and error </a:t>
            </a:r>
            <a:r>
              <a:rPr lang="en-US" dirty="0" smtClean="0"/>
              <a:t>to achieve </a:t>
            </a:r>
            <a:r>
              <a:rPr lang="en-US" dirty="0"/>
              <a:t>success.</a:t>
            </a:r>
          </a:p>
          <a:p>
            <a:endParaRPr lang="en-US" dirty="0" smtClean="0"/>
          </a:p>
          <a:p>
            <a:r>
              <a:rPr lang="en-US" dirty="0" smtClean="0"/>
              <a:t>Help programs </a:t>
            </a:r>
            <a:r>
              <a:rPr lang="en-US" dirty="0"/>
              <a:t>and partners plan, </a:t>
            </a:r>
            <a:r>
              <a:rPr lang="en-US" dirty="0" smtClean="0"/>
              <a:t>operate, </a:t>
            </a:r>
            <a:r>
              <a:rPr lang="en-US" dirty="0"/>
              <a:t>and evaluate </a:t>
            </a:r>
            <a:r>
              <a:rPr lang="en-US" dirty="0" smtClean="0"/>
              <a:t>their programs</a:t>
            </a:r>
            <a:r>
              <a:rPr lang="en-US" dirty="0"/>
              <a:t>. </a:t>
            </a:r>
          </a:p>
          <a:p>
            <a:endParaRPr lang="en-US" dirty="0" smtClean="0"/>
          </a:p>
          <a:p>
            <a:r>
              <a:rPr lang="en-US" dirty="0" smtClean="0"/>
              <a:t>Provide a living repository of examples, lessons, and resources. </a:t>
            </a:r>
          </a:p>
        </p:txBody>
      </p:sp>
      <p:sp>
        <p:nvSpPr>
          <p:cNvPr id="3" name="Title 2"/>
          <p:cNvSpPr>
            <a:spLocks noGrp="1"/>
          </p:cNvSpPr>
          <p:nvPr>
            <p:ph type="title"/>
          </p:nvPr>
        </p:nvSpPr>
        <p:spPr/>
        <p:txBody>
          <a:bodyPr/>
          <a:lstStyle/>
          <a:p>
            <a:r>
              <a:rPr lang="en-US" dirty="0" smtClean="0"/>
              <a:t>Purpose: No More Starting from Scratch</a:t>
            </a:r>
            <a:endParaRPr lang="en-US" dirty="0"/>
          </a:p>
        </p:txBody>
      </p:sp>
      <p:pic>
        <p:nvPicPr>
          <p:cNvPr id="1026" name="Picture 2"/>
          <p:cNvPicPr>
            <a:picLocks noChangeAspect="1" noChangeArrowheads="1"/>
          </p:cNvPicPr>
          <p:nvPr/>
        </p:nvPicPr>
        <p:blipFill>
          <a:blip r:embed="rId3"/>
          <a:srcRect/>
          <a:stretch>
            <a:fillRect/>
          </a:stretch>
        </p:blipFill>
        <p:spPr bwMode="auto">
          <a:xfrm>
            <a:off x="341392" y="4828055"/>
            <a:ext cx="1415889" cy="1397094"/>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81734" y="1380991"/>
            <a:ext cx="1535206" cy="1128377"/>
          </a:xfrm>
          <a:prstGeom prst="rect">
            <a:avLst/>
          </a:prstGeom>
          <a:noFill/>
          <a:ln w="9525">
            <a:noFill/>
            <a:miter lim="800000"/>
            <a:headEnd/>
            <a:tailEnd/>
          </a:ln>
        </p:spPr>
      </p:pic>
      <p:pic>
        <p:nvPicPr>
          <p:cNvPr id="4098" name="Picture 2" descr="http://galwayswimmingclub.ie/wp-content/uploads/2011/03/clipboard.jpg"/>
          <p:cNvPicPr>
            <a:picLocks noChangeAspect="1" noChangeArrowheads="1"/>
          </p:cNvPicPr>
          <p:nvPr/>
        </p:nvPicPr>
        <p:blipFill>
          <a:blip r:embed="rId5"/>
          <a:srcRect/>
          <a:stretch>
            <a:fillRect/>
          </a:stretch>
        </p:blipFill>
        <p:spPr bwMode="auto">
          <a:xfrm>
            <a:off x="193675" y="2813049"/>
            <a:ext cx="1711325" cy="1711325"/>
          </a:xfrm>
          <a:prstGeom prst="rect">
            <a:avLst/>
          </a:prstGeom>
          <a:noFill/>
        </p:spPr>
      </p:pic>
      <p:sp>
        <p:nvSpPr>
          <p:cNvPr id="7" name="Slide Number Placeholder 6"/>
          <p:cNvSpPr>
            <a:spLocks noGrp="1"/>
          </p:cNvSpPr>
          <p:nvPr>
            <p:ph type="sldNum" sz="quarter" idx="4"/>
          </p:nvPr>
        </p:nvSpPr>
        <p:spPr/>
        <p:txBody>
          <a:bodyPr/>
          <a:lstStyle/>
          <a:p>
            <a:fld id="{4FFBE989-400D-B94A-945A-5633B3F5FC65}" type="slidenum">
              <a:rPr lang="en-US" smtClean="0"/>
              <a:pPr/>
              <a:t>9</a:t>
            </a:fld>
            <a:endParaRPr lang="en-US" dirty="0"/>
          </a:p>
        </p:txBody>
      </p:sp>
    </p:spTree>
    <p:extLst>
      <p:ext uri="{BB962C8B-B14F-4D97-AF65-F5344CB8AC3E}">
        <p14:creationId xmlns:p14="http://schemas.microsoft.com/office/powerpoint/2010/main" val="549808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BRegisterPPT_Template - Copy">
  <a:themeElements>
    <a:clrScheme name="DOE 3">
      <a:dk1>
        <a:srgbClr val="1D428A"/>
      </a:dk1>
      <a:lt1>
        <a:sysClr val="window" lastClr="FFFFFF"/>
      </a:lt1>
      <a:dk2>
        <a:srgbClr val="00783F"/>
      </a:dk2>
      <a:lt2>
        <a:srgbClr val="54585A"/>
      </a:lt2>
      <a:accent1>
        <a:srgbClr val="00A3E0"/>
      </a:accent1>
      <a:accent2>
        <a:srgbClr val="319B3C"/>
      </a:accent2>
      <a:accent3>
        <a:srgbClr val="535486"/>
      </a:accent3>
      <a:accent4>
        <a:srgbClr val="B2AA7E"/>
      </a:accent4>
      <a:accent5>
        <a:srgbClr val="93272C"/>
      </a:accent5>
      <a:accent6>
        <a:srgbClr val="B9975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BBRegisterPPT_Template - Copy</Template>
  <TotalTime>12102</TotalTime>
  <Words>3783</Words>
  <Application>Microsoft Office PowerPoint</Application>
  <PresentationFormat>On-screen Show (4:3)</PresentationFormat>
  <Paragraphs>322</Paragraphs>
  <Slides>42</Slides>
  <Notes>27</Notes>
  <HiddenSlides>2</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BBRegisterPPT_Template - Copy</vt:lpstr>
      <vt:lpstr>Lessons Learned &amp; the Better Buildings Residential Program Solution Center</vt:lpstr>
      <vt:lpstr>Outline</vt:lpstr>
      <vt:lpstr>POLL:  What area of the program do you work in?</vt:lpstr>
      <vt:lpstr>Better Buildings Neighborhood Program</vt:lpstr>
      <vt:lpstr>BBNP Evaluation Report: 12 Best Practices</vt:lpstr>
      <vt:lpstr>BBNP Evaluation Report: 12 Best Practices (cont.)</vt:lpstr>
      <vt:lpstr>PowerPoint Presentation</vt:lpstr>
      <vt:lpstr>Welcome to the Residential Program Solution Center!</vt:lpstr>
      <vt:lpstr>Purpose: No More Starting from Scratch</vt:lpstr>
      <vt:lpstr>Solution Center Framework</vt:lpstr>
      <vt:lpstr>Handbooks – Description</vt:lpstr>
      <vt:lpstr>Handbooks – Step-by-Step</vt:lpstr>
      <vt:lpstr>Handbooks – Tips for Success</vt:lpstr>
      <vt:lpstr>Handbooks – Examples, Toolbox, and Topical Resources</vt:lpstr>
      <vt:lpstr>Highlights of the Solution Center</vt:lpstr>
      <vt:lpstr>Highlights of the Solution Center</vt:lpstr>
      <vt:lpstr>Handbook Index – 50+Handbooks</vt:lpstr>
      <vt:lpstr>Highlights of the Solution Center</vt:lpstr>
      <vt:lpstr>Quick Links</vt:lpstr>
      <vt:lpstr>Highlights of the Solution Center</vt:lpstr>
      <vt:lpstr>Proven Practices</vt:lpstr>
      <vt:lpstr>Use Examples</vt:lpstr>
      <vt:lpstr>POLL: Indicate the question you are most interested in hearing about today.</vt:lpstr>
      <vt:lpstr>Example #1: Homepage (1 of 8)</vt:lpstr>
      <vt:lpstr>Example #1: - Overview Handbook (2 of 8)</vt:lpstr>
      <vt:lpstr>Example #1: Handbook (3 of 8)</vt:lpstr>
      <vt:lpstr>Example #1: Find Related Info (4 of 8)</vt:lpstr>
      <vt:lpstr>Example #1: Step-by-Step (5 of 8)</vt:lpstr>
      <vt:lpstr>Example #1: Tips for Success (6 of 8)</vt:lpstr>
      <vt:lpstr>Example #1: Examples (7 of 8)</vt:lpstr>
      <vt:lpstr>Example #1: Topical Resources (8 of 8)</vt:lpstr>
      <vt:lpstr>Example #2: Handbook Index (1 of 3)</vt:lpstr>
      <vt:lpstr>Example #2: Assess the Market Handbook (2 of 3) </vt:lpstr>
      <vt:lpstr>Example #2: Step-by-Step (3 of 3) </vt:lpstr>
      <vt:lpstr>Example #3: Overview Handbook (1 of 5) </vt:lpstr>
      <vt:lpstr>Example #3: Step-by-Step (2 of 5) </vt:lpstr>
      <vt:lpstr>Example #3: Tips for Success (3 of 5) </vt:lpstr>
      <vt:lpstr>Example #3: Examples (4 of 5) </vt:lpstr>
      <vt:lpstr>Example #3: Topical Resources (5 of 5) </vt:lpstr>
      <vt:lpstr>Access the Solution Center: energy.gov/rpsc </vt:lpstr>
      <vt:lpstr>Join us @ ACI National Home Performance 2016</vt:lpstr>
      <vt:lpstr>Meet us at sessions, April 5-7!</vt:lpstr>
    </vt:vector>
  </TitlesOfParts>
  <Company>Eastern Research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SDegabriele</dc:creator>
  <cp:lastModifiedBy>Amanda Chiu</cp:lastModifiedBy>
  <cp:revision>748</cp:revision>
  <cp:lastPrinted>2015-06-17T17:57:07Z</cp:lastPrinted>
  <dcterms:created xsi:type="dcterms:W3CDTF">2014-04-16T20:14:19Z</dcterms:created>
  <dcterms:modified xsi:type="dcterms:W3CDTF">2016-03-24T17:28:26Z</dcterms:modified>
</cp:coreProperties>
</file>